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49" r:id="rId1"/>
  </p:sldMasterIdLst>
  <p:notesMasterIdLst>
    <p:notesMasterId r:id="rId20"/>
  </p:notesMasterIdLst>
  <p:sldIdLst>
    <p:sldId id="273" r:id="rId2"/>
    <p:sldId id="268" r:id="rId3"/>
    <p:sldId id="256" r:id="rId4"/>
    <p:sldId id="257" r:id="rId5"/>
    <p:sldId id="267" r:id="rId6"/>
    <p:sldId id="281" r:id="rId7"/>
    <p:sldId id="282" r:id="rId8"/>
    <p:sldId id="261" r:id="rId9"/>
    <p:sldId id="260" r:id="rId10"/>
    <p:sldId id="272" r:id="rId11"/>
    <p:sldId id="271" r:id="rId12"/>
    <p:sldId id="275" r:id="rId13"/>
    <p:sldId id="270" r:id="rId14"/>
    <p:sldId id="284" r:id="rId15"/>
    <p:sldId id="266" r:id="rId16"/>
    <p:sldId id="263" r:id="rId17"/>
    <p:sldId id="283" r:id="rId18"/>
    <p:sldId id="259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216"/>
    <p:restoredTop sz="94672"/>
  </p:normalViewPr>
  <p:slideViewPr>
    <p:cSldViewPr snapToGrid="0" snapToObjects="1">
      <p:cViewPr varScale="1">
        <p:scale>
          <a:sx n="99" d="100"/>
          <a:sy n="99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215B14-8989-6747-848E-BE30CF76DE23}" type="datetimeFigureOut">
              <a:rPr lang="en-US" smtClean="0"/>
              <a:t>8/13/22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896A8B-AAA4-FE4A-A3EE-A17BADAC89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2776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896A8B-AAA4-FE4A-A3EE-A17BADAC891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5896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Crim histogram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896A8B-AAA4-FE4A-A3EE-A17BADAC891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6896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896A8B-AAA4-FE4A-A3EE-A17BADAC891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2710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l">
              <a:defRPr sz="6000" b="1" i="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E66DA5-7751-4D3D-B753-58DF3B4187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8/13/22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1B787A8-0D67-4B7E-9B48-86BD906AB6B5}"/>
              </a:ext>
            </a:extLst>
          </p:cNvPr>
          <p:cNvCxnSpPr>
            <a:cxnSpLocks/>
          </p:cNvCxnSpPr>
          <p:nvPr/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45721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AD429-654B-4F0E-94E9-6FEF8EC67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8D60B2-06F5-4567-BE1F-BBA5270537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16F6F2-8269-4B80-8EE3-81FEE0F9DF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8/13/22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BC86E4-3EDE-4EB4-B1A3-A1198AADD1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1752B0-ACEC-49EF-8131-FCF35BC5C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A0462E3-375D-4E76-8886-69E06985D069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18799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423B094-F480-477B-901C-7181F88C07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D052089-A920-4E52-98DC-8A5DC7B0AC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A074FE-F1B4-421F-A66E-FA351C8F99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8/13/22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D764BA-3AB2-45FD-ABCB-975B3FDDF2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FB3FEF-8252-49FD-82F2-3E5FABC65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AEB5C65-83BB-4EBD-AD22-EDA8489D0F5D}"/>
              </a:ext>
            </a:extLst>
          </p:cNvPr>
          <p:cNvCxnSpPr>
            <a:cxnSpLocks/>
          </p:cNvCxnSpPr>
          <p:nvPr/>
        </p:nvCxnSpPr>
        <p:spPr>
          <a:xfrm flipV="1">
            <a:off x="8313" y="261865"/>
            <a:ext cx="11353802" cy="1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75766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8/13/22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C05CAAB-DBA2-4548-AD5F-01BB97FBB207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35084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FC2D1-D3FE-4B37-8740-57444421F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 b="1" i="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5AF550-086C-426E-A374-85DB395701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A58988-AD39-4AE9-8E6A-0907F0BE2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8/13/22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366319-82EE-408E-819F-8F8E6DBA7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21C8A6-777F-496D-8620-AE52BFC33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031F83B-57A8-4533-981C-D1FFAD2B6B6F}"/>
              </a:ext>
            </a:extLst>
          </p:cNvPr>
          <p:cNvCxnSpPr>
            <a:cxnSpLocks/>
          </p:cNvCxnSpPr>
          <p:nvPr/>
        </p:nvCxnSpPr>
        <p:spPr>
          <a:xfrm>
            <a:off x="715890" y="1701425"/>
            <a:ext cx="0" cy="5148262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8746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57166-6921-4546-BA2C-99E464681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5B9122-6371-4049-B57A-33DED7DA2F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14555D-0753-4312-A26B-2338813F9B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D8FDCB-69DA-4A8F-8B91-5CFF77897C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8/13/22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AC8C07-E0D3-4464-AE3C-25730D75C8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2596A6-734E-4AE0-BFB8-3089137BF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FB7E8F4-3FB3-45AB-A381-9093CA95AAE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0493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6B3EF2-2C04-480F-A570-14E520DD00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8/13/22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CF5783E-3073-4F4D-8B9C-C5B18DDA5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A75FE3-6719-4790-AA00-251BC2A6E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05563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8/13/22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7596AF9-469C-436D-B7D2-77952EF1825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47433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FF36D6-399B-43E3-84DD-9FC5119EC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8/13/22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234AB7-3B85-4028-A500-5A1BDBF45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1F40F0-9909-442F-BBA4-409D061ED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53C1207-D1C8-49E3-8837-E2B89D366FA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83127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0F214-646F-4D81-AD12-65628EC98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F71768-C3FA-49EF-99EF-06E6C3B284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DA6F24-ED6C-4D12-A9D6-EE37FBD686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E6AACE-FAFB-4934-8E3C-AB5B21635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8/13/22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1533EA-D0F8-4C79-8721-F190DE2D2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59BAC9-F101-4394-BBA4-3D21A3497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F3A79C9-7EDC-44F6-AC48-5DD98A7695AD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15697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CB71F-B6C2-4866-BC97-304F78816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5ED73B-8413-478D-80D7-B78B69763B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BDF226-1B94-4D2D-98B3-7B932FB17D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0C4E9A-CA29-4CCD-ACFA-B29F80FBA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8/13/22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A5B7BE-3F1B-4FF3-B1D7-6E39B99D0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2F18F1-E27E-470E-AE13-4755DEE63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0F08750-B7F2-4119-B151-68DE774813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02634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DA4224-F4E4-47A4-ACF7-231749390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679907-DC49-4B86-A34C-C97DBC26A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DBC8A0-34FC-4B6E-B42B-A721267D89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4B53A7-3209-46A6-9454-F38EAC8F11E7}" type="datetimeFigureOut">
              <a:rPr lang="en-US" smtClean="0"/>
              <a:pPr/>
              <a:t>8/13/22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9AC0B6-4CC4-4E41-8A4D-F62E17F285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C0E9BD-90BD-46AE-8A0D-06796ADB76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CE633F-9882-4A5C-83A2-1109D0C7326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2987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40" r:id="rId3"/>
    <p:sldLayoutId id="2147483741" r:id="rId4"/>
    <p:sldLayoutId id="2147483742" r:id="rId5"/>
    <p:sldLayoutId id="2147483748" r:id="rId6"/>
    <p:sldLayoutId id="2147483743" r:id="rId7"/>
    <p:sldLayoutId id="2147483744" r:id="rId8"/>
    <p:sldLayoutId id="2147483745" r:id="rId9"/>
    <p:sldLayoutId id="2147483747" r:id="rId10"/>
    <p:sldLayoutId id="214748374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1B787A8-0D67-4B7E-9B48-86BD906AB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8F9CBE3F-79A8-4F8F-88D9-DAD03D0D28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919E45-AD38-D042-BBFD-E39073208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030" y="1209220"/>
            <a:ext cx="9147940" cy="233723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400" b="1" i="0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Boston Housing</a:t>
            </a:r>
            <a:br>
              <a:rPr lang="en-US" sz="4400" b="1" i="0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sz="4400" b="1" i="0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veronica warren</a:t>
            </a:r>
            <a:br>
              <a:rPr lang="en-US" sz="4400" b="1" i="0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endParaRPr lang="en-US" sz="4400" b="1" i="0" kern="1200" cap="all" baseline="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2" name="Graphic 22">
            <a:extLst>
              <a:ext uri="{FF2B5EF4-FFF2-40B4-BE49-F238E27FC236}">
                <a16:creationId xmlns:a16="http://schemas.microsoft.com/office/drawing/2014/main" id="{508BEF50-7B1E-49A4-BC19-5F4F1D755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1869" y="2383077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24364" y="2265467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24834" y="253720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Graphic 21">
            <a:extLst>
              <a:ext uri="{FF2B5EF4-FFF2-40B4-BE49-F238E27FC236}">
                <a16:creationId xmlns:a16="http://schemas.microsoft.com/office/drawing/2014/main" id="{C39ADB8F-D187-49D7-BDCF-C1B6DC727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4053" y="2832967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chemeClr val="bg1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72266" y="2803988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Graphic 23">
            <a:extLst>
              <a:ext uri="{FF2B5EF4-FFF2-40B4-BE49-F238E27FC236}">
                <a16:creationId xmlns:a16="http://schemas.microsoft.com/office/drawing/2014/main" id="{3FBAD350-5664-4811-A208-657FB882D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13405" y="3242499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831729"/>
            <a:ext cx="12188952" cy="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18400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1B787A8-0D67-4B7E-9B48-86BD906AB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158B3569-73B2-4D05-8E95-886A6EE17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5078DC-8254-484C-B8E6-E42465BDB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98246"/>
            <a:ext cx="4412419" cy="362621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i="0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spread</a:t>
            </a:r>
          </a:p>
        </p:txBody>
      </p:sp>
      <p:sp>
        <p:nvSpPr>
          <p:cNvPr id="14" name="Graphic 17">
            <a:extLst>
              <a:ext uri="{FF2B5EF4-FFF2-40B4-BE49-F238E27FC236}">
                <a16:creationId xmlns:a16="http://schemas.microsoft.com/office/drawing/2014/main" id="{B71758F4-3F46-45DA-8AC5-4E508DA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12034" y="1267063"/>
            <a:ext cx="139037" cy="139039"/>
          </a:xfrm>
          <a:custGeom>
            <a:avLst/>
            <a:gdLst>
              <a:gd name="connsiteX0" fmla="*/ 129600 w 139037"/>
              <a:gd name="connsiteY0" fmla="*/ 60082 h 139039"/>
              <a:gd name="connsiteX1" fmla="*/ 78955 w 139037"/>
              <a:gd name="connsiteY1" fmla="*/ 60082 h 139039"/>
              <a:gd name="connsiteX2" fmla="*/ 78955 w 139037"/>
              <a:gd name="connsiteY2" fmla="*/ 9437 h 139039"/>
              <a:gd name="connsiteX3" fmla="*/ 69519 w 139037"/>
              <a:gd name="connsiteY3" fmla="*/ 0 h 139039"/>
              <a:gd name="connsiteX4" fmla="*/ 60082 w 139037"/>
              <a:gd name="connsiteY4" fmla="*/ 9437 h 139039"/>
              <a:gd name="connsiteX5" fmla="*/ 60082 w 139037"/>
              <a:gd name="connsiteY5" fmla="*/ 60082 h 139039"/>
              <a:gd name="connsiteX6" fmla="*/ 9437 w 139037"/>
              <a:gd name="connsiteY6" fmla="*/ 60082 h 139039"/>
              <a:gd name="connsiteX7" fmla="*/ 0 w 139037"/>
              <a:gd name="connsiteY7" fmla="*/ 69520 h 139039"/>
              <a:gd name="connsiteX8" fmla="*/ 9437 w 139037"/>
              <a:gd name="connsiteY8" fmla="*/ 78957 h 139039"/>
              <a:gd name="connsiteX9" fmla="*/ 60082 w 139037"/>
              <a:gd name="connsiteY9" fmla="*/ 78957 h 139039"/>
              <a:gd name="connsiteX10" fmla="*/ 60082 w 139037"/>
              <a:gd name="connsiteY10" fmla="*/ 129602 h 139039"/>
              <a:gd name="connsiteX11" fmla="*/ 69519 w 139037"/>
              <a:gd name="connsiteY11" fmla="*/ 139039 h 139039"/>
              <a:gd name="connsiteX12" fmla="*/ 78955 w 139037"/>
              <a:gd name="connsiteY12" fmla="*/ 129602 h 139039"/>
              <a:gd name="connsiteX13" fmla="*/ 78955 w 139037"/>
              <a:gd name="connsiteY13" fmla="*/ 78957 h 139039"/>
              <a:gd name="connsiteX14" fmla="*/ 129600 w 139037"/>
              <a:gd name="connsiteY14" fmla="*/ 78957 h 139039"/>
              <a:gd name="connsiteX15" fmla="*/ 139037 w 139037"/>
              <a:gd name="connsiteY15" fmla="*/ 69520 h 139039"/>
              <a:gd name="connsiteX16" fmla="*/ 129600 w 139037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7" h="139039">
                <a:moveTo>
                  <a:pt x="129600" y="60082"/>
                </a:moveTo>
                <a:lnTo>
                  <a:pt x="78955" y="60082"/>
                </a:lnTo>
                <a:lnTo>
                  <a:pt x="78955" y="9437"/>
                </a:lnTo>
                <a:cubicBezTo>
                  <a:pt x="78955" y="4225"/>
                  <a:pt x="74730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7" y="139039"/>
                  <a:pt x="69519" y="139039"/>
                </a:cubicBezTo>
                <a:cubicBezTo>
                  <a:pt x="74730" y="139039"/>
                  <a:pt x="78955" y="134814"/>
                  <a:pt x="78955" y="129602"/>
                </a:cubicBezTo>
                <a:lnTo>
                  <a:pt x="78955" y="78957"/>
                </a:lnTo>
                <a:lnTo>
                  <a:pt x="129600" y="78957"/>
                </a:lnTo>
                <a:cubicBezTo>
                  <a:pt x="134812" y="78957"/>
                  <a:pt x="139037" y="74731"/>
                  <a:pt x="139037" y="69520"/>
                </a:cubicBezTo>
                <a:cubicBezTo>
                  <a:pt x="139037" y="64308"/>
                  <a:pt x="134812" y="60082"/>
                  <a:pt x="129600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47322" y="1589368"/>
            <a:ext cx="0" cy="5259754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916736BF-072F-6245-B5FE-374B4B45D1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86926" y="2479173"/>
            <a:ext cx="5569864" cy="3021650"/>
          </a:xfrm>
          <a:prstGeom prst="rect">
            <a:avLst/>
          </a:prstGeom>
        </p:spPr>
      </p:pic>
      <p:sp>
        <p:nvSpPr>
          <p:cNvPr id="18" name="Graphic 21">
            <a:extLst>
              <a:ext uri="{FF2B5EF4-FFF2-40B4-BE49-F238E27FC236}">
                <a16:creationId xmlns:a16="http://schemas.microsoft.com/office/drawing/2014/main" id="{8D61482F-F3C5-4D66-8C5D-C6BBE3E127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752801" y="1659316"/>
            <a:ext cx="127713" cy="127714"/>
          </a:xfrm>
          <a:custGeom>
            <a:avLst/>
            <a:gdLst>
              <a:gd name="connsiteX0" fmla="*/ 63857 w 127713"/>
              <a:gd name="connsiteY0" fmla="*/ 18874 h 127714"/>
              <a:gd name="connsiteX1" fmla="*/ 108839 w 127713"/>
              <a:gd name="connsiteY1" fmla="*/ 63857 h 127714"/>
              <a:gd name="connsiteX2" fmla="*/ 63857 w 127713"/>
              <a:gd name="connsiteY2" fmla="*/ 108840 h 127714"/>
              <a:gd name="connsiteX3" fmla="*/ 18874 w 127713"/>
              <a:gd name="connsiteY3" fmla="*/ 63857 h 127714"/>
              <a:gd name="connsiteX4" fmla="*/ 63857 w 127713"/>
              <a:gd name="connsiteY4" fmla="*/ 18874 h 127714"/>
              <a:gd name="connsiteX5" fmla="*/ 63857 w 127713"/>
              <a:gd name="connsiteY5" fmla="*/ 0 h 127714"/>
              <a:gd name="connsiteX6" fmla="*/ 0 w 127713"/>
              <a:gd name="connsiteY6" fmla="*/ 63857 h 127714"/>
              <a:gd name="connsiteX7" fmla="*/ 63857 w 127713"/>
              <a:gd name="connsiteY7" fmla="*/ 127714 h 127714"/>
              <a:gd name="connsiteX8" fmla="*/ 127713 w 127713"/>
              <a:gd name="connsiteY8" fmla="*/ 63857 h 127714"/>
              <a:gd name="connsiteX9" fmla="*/ 63857 w 127713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4">
                <a:moveTo>
                  <a:pt x="63857" y="18874"/>
                </a:moveTo>
                <a:cubicBezTo>
                  <a:pt x="88700" y="18874"/>
                  <a:pt x="108839" y="39014"/>
                  <a:pt x="108839" y="63857"/>
                </a:cubicBezTo>
                <a:cubicBezTo>
                  <a:pt x="108839" y="88700"/>
                  <a:pt x="88700" y="108840"/>
                  <a:pt x="63857" y="108840"/>
                </a:cubicBezTo>
                <a:cubicBezTo>
                  <a:pt x="39013" y="108840"/>
                  <a:pt x="18874" y="88700"/>
                  <a:pt x="18874" y="63857"/>
                </a:cubicBezTo>
                <a:cubicBezTo>
                  <a:pt x="18898" y="39024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8717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1B787A8-0D67-4B7E-9B48-86BD906AB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158B3569-73B2-4D05-8E95-886A6EE17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15BD62-D5A5-364F-BF0E-A62FE4A24E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98246"/>
            <a:ext cx="4412419" cy="3626217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sz="4400" b="1" i="0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Standard deviation</a:t>
            </a:r>
          </a:p>
        </p:txBody>
      </p:sp>
      <p:sp>
        <p:nvSpPr>
          <p:cNvPr id="14" name="Graphic 17">
            <a:extLst>
              <a:ext uri="{FF2B5EF4-FFF2-40B4-BE49-F238E27FC236}">
                <a16:creationId xmlns:a16="http://schemas.microsoft.com/office/drawing/2014/main" id="{B71758F4-3F46-45DA-8AC5-4E508DA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12034" y="1267063"/>
            <a:ext cx="139037" cy="139039"/>
          </a:xfrm>
          <a:custGeom>
            <a:avLst/>
            <a:gdLst>
              <a:gd name="connsiteX0" fmla="*/ 129600 w 139037"/>
              <a:gd name="connsiteY0" fmla="*/ 60082 h 139039"/>
              <a:gd name="connsiteX1" fmla="*/ 78955 w 139037"/>
              <a:gd name="connsiteY1" fmla="*/ 60082 h 139039"/>
              <a:gd name="connsiteX2" fmla="*/ 78955 w 139037"/>
              <a:gd name="connsiteY2" fmla="*/ 9437 h 139039"/>
              <a:gd name="connsiteX3" fmla="*/ 69519 w 139037"/>
              <a:gd name="connsiteY3" fmla="*/ 0 h 139039"/>
              <a:gd name="connsiteX4" fmla="*/ 60082 w 139037"/>
              <a:gd name="connsiteY4" fmla="*/ 9437 h 139039"/>
              <a:gd name="connsiteX5" fmla="*/ 60082 w 139037"/>
              <a:gd name="connsiteY5" fmla="*/ 60082 h 139039"/>
              <a:gd name="connsiteX6" fmla="*/ 9437 w 139037"/>
              <a:gd name="connsiteY6" fmla="*/ 60082 h 139039"/>
              <a:gd name="connsiteX7" fmla="*/ 0 w 139037"/>
              <a:gd name="connsiteY7" fmla="*/ 69520 h 139039"/>
              <a:gd name="connsiteX8" fmla="*/ 9437 w 139037"/>
              <a:gd name="connsiteY8" fmla="*/ 78957 h 139039"/>
              <a:gd name="connsiteX9" fmla="*/ 60082 w 139037"/>
              <a:gd name="connsiteY9" fmla="*/ 78957 h 139039"/>
              <a:gd name="connsiteX10" fmla="*/ 60082 w 139037"/>
              <a:gd name="connsiteY10" fmla="*/ 129602 h 139039"/>
              <a:gd name="connsiteX11" fmla="*/ 69519 w 139037"/>
              <a:gd name="connsiteY11" fmla="*/ 139039 h 139039"/>
              <a:gd name="connsiteX12" fmla="*/ 78955 w 139037"/>
              <a:gd name="connsiteY12" fmla="*/ 129602 h 139039"/>
              <a:gd name="connsiteX13" fmla="*/ 78955 w 139037"/>
              <a:gd name="connsiteY13" fmla="*/ 78957 h 139039"/>
              <a:gd name="connsiteX14" fmla="*/ 129600 w 139037"/>
              <a:gd name="connsiteY14" fmla="*/ 78957 h 139039"/>
              <a:gd name="connsiteX15" fmla="*/ 139037 w 139037"/>
              <a:gd name="connsiteY15" fmla="*/ 69520 h 139039"/>
              <a:gd name="connsiteX16" fmla="*/ 129600 w 139037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7" h="139039">
                <a:moveTo>
                  <a:pt x="129600" y="60082"/>
                </a:moveTo>
                <a:lnTo>
                  <a:pt x="78955" y="60082"/>
                </a:lnTo>
                <a:lnTo>
                  <a:pt x="78955" y="9437"/>
                </a:lnTo>
                <a:cubicBezTo>
                  <a:pt x="78955" y="4225"/>
                  <a:pt x="74730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7" y="139039"/>
                  <a:pt x="69519" y="139039"/>
                </a:cubicBezTo>
                <a:cubicBezTo>
                  <a:pt x="74730" y="139039"/>
                  <a:pt x="78955" y="134814"/>
                  <a:pt x="78955" y="129602"/>
                </a:cubicBezTo>
                <a:lnTo>
                  <a:pt x="78955" y="78957"/>
                </a:lnTo>
                <a:lnTo>
                  <a:pt x="129600" y="78957"/>
                </a:lnTo>
                <a:cubicBezTo>
                  <a:pt x="134812" y="78957"/>
                  <a:pt x="139037" y="74731"/>
                  <a:pt x="139037" y="69520"/>
                </a:cubicBezTo>
                <a:cubicBezTo>
                  <a:pt x="139037" y="64308"/>
                  <a:pt x="134812" y="60082"/>
                  <a:pt x="129600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47322" y="1589368"/>
            <a:ext cx="0" cy="5259754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BA096D04-7D1A-2546-879A-6F75B173FC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86926" y="2646268"/>
            <a:ext cx="5569864" cy="2687459"/>
          </a:xfrm>
          <a:prstGeom prst="rect">
            <a:avLst/>
          </a:prstGeom>
        </p:spPr>
      </p:pic>
      <p:sp>
        <p:nvSpPr>
          <p:cNvPr id="18" name="Graphic 21">
            <a:extLst>
              <a:ext uri="{FF2B5EF4-FFF2-40B4-BE49-F238E27FC236}">
                <a16:creationId xmlns:a16="http://schemas.microsoft.com/office/drawing/2014/main" id="{8D61482F-F3C5-4D66-8C5D-C6BBE3E127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752801" y="1659316"/>
            <a:ext cx="127713" cy="127714"/>
          </a:xfrm>
          <a:custGeom>
            <a:avLst/>
            <a:gdLst>
              <a:gd name="connsiteX0" fmla="*/ 63857 w 127713"/>
              <a:gd name="connsiteY0" fmla="*/ 18874 h 127714"/>
              <a:gd name="connsiteX1" fmla="*/ 108839 w 127713"/>
              <a:gd name="connsiteY1" fmla="*/ 63857 h 127714"/>
              <a:gd name="connsiteX2" fmla="*/ 63857 w 127713"/>
              <a:gd name="connsiteY2" fmla="*/ 108840 h 127714"/>
              <a:gd name="connsiteX3" fmla="*/ 18874 w 127713"/>
              <a:gd name="connsiteY3" fmla="*/ 63857 h 127714"/>
              <a:gd name="connsiteX4" fmla="*/ 63857 w 127713"/>
              <a:gd name="connsiteY4" fmla="*/ 18874 h 127714"/>
              <a:gd name="connsiteX5" fmla="*/ 63857 w 127713"/>
              <a:gd name="connsiteY5" fmla="*/ 0 h 127714"/>
              <a:gd name="connsiteX6" fmla="*/ 0 w 127713"/>
              <a:gd name="connsiteY6" fmla="*/ 63857 h 127714"/>
              <a:gd name="connsiteX7" fmla="*/ 63857 w 127713"/>
              <a:gd name="connsiteY7" fmla="*/ 127714 h 127714"/>
              <a:gd name="connsiteX8" fmla="*/ 127713 w 127713"/>
              <a:gd name="connsiteY8" fmla="*/ 63857 h 127714"/>
              <a:gd name="connsiteX9" fmla="*/ 63857 w 127713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4">
                <a:moveTo>
                  <a:pt x="63857" y="18874"/>
                </a:moveTo>
                <a:cubicBezTo>
                  <a:pt x="88700" y="18874"/>
                  <a:pt x="108839" y="39014"/>
                  <a:pt x="108839" y="63857"/>
                </a:cubicBezTo>
                <a:cubicBezTo>
                  <a:pt x="108839" y="88700"/>
                  <a:pt x="88700" y="108840"/>
                  <a:pt x="63857" y="108840"/>
                </a:cubicBezTo>
                <a:cubicBezTo>
                  <a:pt x="39013" y="108840"/>
                  <a:pt x="18874" y="88700"/>
                  <a:pt x="18874" y="63857"/>
                </a:cubicBezTo>
                <a:cubicBezTo>
                  <a:pt x="18898" y="39024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8536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1B787A8-0D67-4B7E-9B48-86BD906AB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158B3569-73B2-4D05-8E95-886A6EE17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CD3E43-8522-3B4E-B75E-8A4E600BFD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98246"/>
            <a:ext cx="4412419" cy="362621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 b="1" i="0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RM PMF</a:t>
            </a:r>
          </a:p>
        </p:txBody>
      </p:sp>
      <p:sp>
        <p:nvSpPr>
          <p:cNvPr id="33" name="Graphic 17">
            <a:extLst>
              <a:ext uri="{FF2B5EF4-FFF2-40B4-BE49-F238E27FC236}">
                <a16:creationId xmlns:a16="http://schemas.microsoft.com/office/drawing/2014/main" id="{B71758F4-3F46-45DA-8AC5-4E508DA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12034" y="1267063"/>
            <a:ext cx="139037" cy="139039"/>
          </a:xfrm>
          <a:custGeom>
            <a:avLst/>
            <a:gdLst>
              <a:gd name="connsiteX0" fmla="*/ 129600 w 139037"/>
              <a:gd name="connsiteY0" fmla="*/ 60082 h 139039"/>
              <a:gd name="connsiteX1" fmla="*/ 78955 w 139037"/>
              <a:gd name="connsiteY1" fmla="*/ 60082 h 139039"/>
              <a:gd name="connsiteX2" fmla="*/ 78955 w 139037"/>
              <a:gd name="connsiteY2" fmla="*/ 9437 h 139039"/>
              <a:gd name="connsiteX3" fmla="*/ 69519 w 139037"/>
              <a:gd name="connsiteY3" fmla="*/ 0 h 139039"/>
              <a:gd name="connsiteX4" fmla="*/ 60082 w 139037"/>
              <a:gd name="connsiteY4" fmla="*/ 9437 h 139039"/>
              <a:gd name="connsiteX5" fmla="*/ 60082 w 139037"/>
              <a:gd name="connsiteY5" fmla="*/ 60082 h 139039"/>
              <a:gd name="connsiteX6" fmla="*/ 9437 w 139037"/>
              <a:gd name="connsiteY6" fmla="*/ 60082 h 139039"/>
              <a:gd name="connsiteX7" fmla="*/ 0 w 139037"/>
              <a:gd name="connsiteY7" fmla="*/ 69520 h 139039"/>
              <a:gd name="connsiteX8" fmla="*/ 9437 w 139037"/>
              <a:gd name="connsiteY8" fmla="*/ 78957 h 139039"/>
              <a:gd name="connsiteX9" fmla="*/ 60082 w 139037"/>
              <a:gd name="connsiteY9" fmla="*/ 78957 h 139039"/>
              <a:gd name="connsiteX10" fmla="*/ 60082 w 139037"/>
              <a:gd name="connsiteY10" fmla="*/ 129602 h 139039"/>
              <a:gd name="connsiteX11" fmla="*/ 69519 w 139037"/>
              <a:gd name="connsiteY11" fmla="*/ 139039 h 139039"/>
              <a:gd name="connsiteX12" fmla="*/ 78955 w 139037"/>
              <a:gd name="connsiteY12" fmla="*/ 129602 h 139039"/>
              <a:gd name="connsiteX13" fmla="*/ 78955 w 139037"/>
              <a:gd name="connsiteY13" fmla="*/ 78957 h 139039"/>
              <a:gd name="connsiteX14" fmla="*/ 129600 w 139037"/>
              <a:gd name="connsiteY14" fmla="*/ 78957 h 139039"/>
              <a:gd name="connsiteX15" fmla="*/ 139037 w 139037"/>
              <a:gd name="connsiteY15" fmla="*/ 69520 h 139039"/>
              <a:gd name="connsiteX16" fmla="*/ 129600 w 139037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7" h="139039">
                <a:moveTo>
                  <a:pt x="129600" y="60082"/>
                </a:moveTo>
                <a:lnTo>
                  <a:pt x="78955" y="60082"/>
                </a:lnTo>
                <a:lnTo>
                  <a:pt x="78955" y="9437"/>
                </a:lnTo>
                <a:cubicBezTo>
                  <a:pt x="78955" y="4225"/>
                  <a:pt x="74730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7" y="139039"/>
                  <a:pt x="69519" y="139039"/>
                </a:cubicBezTo>
                <a:cubicBezTo>
                  <a:pt x="74730" y="139039"/>
                  <a:pt x="78955" y="134814"/>
                  <a:pt x="78955" y="129602"/>
                </a:cubicBezTo>
                <a:lnTo>
                  <a:pt x="78955" y="78957"/>
                </a:lnTo>
                <a:lnTo>
                  <a:pt x="129600" y="78957"/>
                </a:lnTo>
                <a:cubicBezTo>
                  <a:pt x="134812" y="78957"/>
                  <a:pt x="139037" y="74731"/>
                  <a:pt x="139037" y="69520"/>
                </a:cubicBezTo>
                <a:cubicBezTo>
                  <a:pt x="139037" y="64308"/>
                  <a:pt x="134812" y="60082"/>
                  <a:pt x="129600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47322" y="1598246"/>
            <a:ext cx="0" cy="5259754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F01942F4-13DE-3D4A-B829-F6F089EF68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97" r="10008" b="-1"/>
          <a:stretch/>
        </p:blipFill>
        <p:spPr>
          <a:xfrm>
            <a:off x="5986926" y="1598246"/>
            <a:ext cx="5569864" cy="4783504"/>
          </a:xfrm>
          <a:prstGeom prst="rect">
            <a:avLst/>
          </a:prstGeom>
        </p:spPr>
      </p:pic>
      <p:sp>
        <p:nvSpPr>
          <p:cNvPr id="37" name="Graphic 21">
            <a:extLst>
              <a:ext uri="{FF2B5EF4-FFF2-40B4-BE49-F238E27FC236}">
                <a16:creationId xmlns:a16="http://schemas.microsoft.com/office/drawing/2014/main" id="{8D61482F-F3C5-4D66-8C5D-C6BBE3E127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752801" y="1659316"/>
            <a:ext cx="127713" cy="127714"/>
          </a:xfrm>
          <a:custGeom>
            <a:avLst/>
            <a:gdLst>
              <a:gd name="connsiteX0" fmla="*/ 63857 w 127713"/>
              <a:gd name="connsiteY0" fmla="*/ 18874 h 127714"/>
              <a:gd name="connsiteX1" fmla="*/ 108839 w 127713"/>
              <a:gd name="connsiteY1" fmla="*/ 63857 h 127714"/>
              <a:gd name="connsiteX2" fmla="*/ 63857 w 127713"/>
              <a:gd name="connsiteY2" fmla="*/ 108840 h 127714"/>
              <a:gd name="connsiteX3" fmla="*/ 18874 w 127713"/>
              <a:gd name="connsiteY3" fmla="*/ 63857 h 127714"/>
              <a:gd name="connsiteX4" fmla="*/ 63857 w 127713"/>
              <a:gd name="connsiteY4" fmla="*/ 18874 h 127714"/>
              <a:gd name="connsiteX5" fmla="*/ 63857 w 127713"/>
              <a:gd name="connsiteY5" fmla="*/ 0 h 127714"/>
              <a:gd name="connsiteX6" fmla="*/ 0 w 127713"/>
              <a:gd name="connsiteY6" fmla="*/ 63857 h 127714"/>
              <a:gd name="connsiteX7" fmla="*/ 63857 w 127713"/>
              <a:gd name="connsiteY7" fmla="*/ 127714 h 127714"/>
              <a:gd name="connsiteX8" fmla="*/ 127713 w 127713"/>
              <a:gd name="connsiteY8" fmla="*/ 63857 h 127714"/>
              <a:gd name="connsiteX9" fmla="*/ 63857 w 127713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4">
                <a:moveTo>
                  <a:pt x="63857" y="18874"/>
                </a:moveTo>
                <a:cubicBezTo>
                  <a:pt x="88700" y="18874"/>
                  <a:pt x="108839" y="39014"/>
                  <a:pt x="108839" y="63857"/>
                </a:cubicBezTo>
                <a:cubicBezTo>
                  <a:pt x="108839" y="88700"/>
                  <a:pt x="88700" y="108840"/>
                  <a:pt x="63857" y="108840"/>
                </a:cubicBezTo>
                <a:cubicBezTo>
                  <a:pt x="39013" y="108840"/>
                  <a:pt x="18874" y="88700"/>
                  <a:pt x="18874" y="63857"/>
                </a:cubicBezTo>
                <a:cubicBezTo>
                  <a:pt x="18898" y="39024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0441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1B787A8-0D67-4B7E-9B48-86BD906AB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158B3569-73B2-4D05-8E95-886A6EE17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64E5FC-2855-AC4D-A4CD-964314AB9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98246"/>
            <a:ext cx="4412419" cy="362621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 b="1" i="0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MEDV PMF</a:t>
            </a:r>
          </a:p>
        </p:txBody>
      </p:sp>
      <p:sp>
        <p:nvSpPr>
          <p:cNvPr id="16" name="Graphic 17">
            <a:extLst>
              <a:ext uri="{FF2B5EF4-FFF2-40B4-BE49-F238E27FC236}">
                <a16:creationId xmlns:a16="http://schemas.microsoft.com/office/drawing/2014/main" id="{B71758F4-3F46-45DA-8AC5-4E508DA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12034" y="1267063"/>
            <a:ext cx="139037" cy="139039"/>
          </a:xfrm>
          <a:custGeom>
            <a:avLst/>
            <a:gdLst>
              <a:gd name="connsiteX0" fmla="*/ 129600 w 139037"/>
              <a:gd name="connsiteY0" fmla="*/ 60082 h 139039"/>
              <a:gd name="connsiteX1" fmla="*/ 78955 w 139037"/>
              <a:gd name="connsiteY1" fmla="*/ 60082 h 139039"/>
              <a:gd name="connsiteX2" fmla="*/ 78955 w 139037"/>
              <a:gd name="connsiteY2" fmla="*/ 9437 h 139039"/>
              <a:gd name="connsiteX3" fmla="*/ 69519 w 139037"/>
              <a:gd name="connsiteY3" fmla="*/ 0 h 139039"/>
              <a:gd name="connsiteX4" fmla="*/ 60082 w 139037"/>
              <a:gd name="connsiteY4" fmla="*/ 9437 h 139039"/>
              <a:gd name="connsiteX5" fmla="*/ 60082 w 139037"/>
              <a:gd name="connsiteY5" fmla="*/ 60082 h 139039"/>
              <a:gd name="connsiteX6" fmla="*/ 9437 w 139037"/>
              <a:gd name="connsiteY6" fmla="*/ 60082 h 139039"/>
              <a:gd name="connsiteX7" fmla="*/ 0 w 139037"/>
              <a:gd name="connsiteY7" fmla="*/ 69520 h 139039"/>
              <a:gd name="connsiteX8" fmla="*/ 9437 w 139037"/>
              <a:gd name="connsiteY8" fmla="*/ 78957 h 139039"/>
              <a:gd name="connsiteX9" fmla="*/ 60082 w 139037"/>
              <a:gd name="connsiteY9" fmla="*/ 78957 h 139039"/>
              <a:gd name="connsiteX10" fmla="*/ 60082 w 139037"/>
              <a:gd name="connsiteY10" fmla="*/ 129602 h 139039"/>
              <a:gd name="connsiteX11" fmla="*/ 69519 w 139037"/>
              <a:gd name="connsiteY11" fmla="*/ 139039 h 139039"/>
              <a:gd name="connsiteX12" fmla="*/ 78955 w 139037"/>
              <a:gd name="connsiteY12" fmla="*/ 129602 h 139039"/>
              <a:gd name="connsiteX13" fmla="*/ 78955 w 139037"/>
              <a:gd name="connsiteY13" fmla="*/ 78957 h 139039"/>
              <a:gd name="connsiteX14" fmla="*/ 129600 w 139037"/>
              <a:gd name="connsiteY14" fmla="*/ 78957 h 139039"/>
              <a:gd name="connsiteX15" fmla="*/ 139037 w 139037"/>
              <a:gd name="connsiteY15" fmla="*/ 69520 h 139039"/>
              <a:gd name="connsiteX16" fmla="*/ 129600 w 139037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7" h="139039">
                <a:moveTo>
                  <a:pt x="129600" y="60082"/>
                </a:moveTo>
                <a:lnTo>
                  <a:pt x="78955" y="60082"/>
                </a:lnTo>
                <a:lnTo>
                  <a:pt x="78955" y="9437"/>
                </a:lnTo>
                <a:cubicBezTo>
                  <a:pt x="78955" y="4225"/>
                  <a:pt x="74730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7" y="139039"/>
                  <a:pt x="69519" y="139039"/>
                </a:cubicBezTo>
                <a:cubicBezTo>
                  <a:pt x="74730" y="139039"/>
                  <a:pt x="78955" y="134814"/>
                  <a:pt x="78955" y="129602"/>
                </a:cubicBezTo>
                <a:lnTo>
                  <a:pt x="78955" y="78957"/>
                </a:lnTo>
                <a:lnTo>
                  <a:pt x="129600" y="78957"/>
                </a:lnTo>
                <a:cubicBezTo>
                  <a:pt x="134812" y="78957"/>
                  <a:pt x="139037" y="74731"/>
                  <a:pt x="139037" y="69520"/>
                </a:cubicBezTo>
                <a:cubicBezTo>
                  <a:pt x="139037" y="64308"/>
                  <a:pt x="134812" y="60082"/>
                  <a:pt x="129600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47322" y="1598246"/>
            <a:ext cx="0" cy="5259754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Content Placeholder 6" descr="Chart, histogram&#10;&#10;Description automatically generated">
            <a:extLst>
              <a:ext uri="{FF2B5EF4-FFF2-40B4-BE49-F238E27FC236}">
                <a16:creationId xmlns:a16="http://schemas.microsoft.com/office/drawing/2014/main" id="{4FEB814F-34B5-CB49-B343-3B8DD469A7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4923" r="20265" b="1"/>
          <a:stretch/>
        </p:blipFill>
        <p:spPr>
          <a:xfrm>
            <a:off x="5986926" y="1598246"/>
            <a:ext cx="5569864" cy="4783504"/>
          </a:xfrm>
          <a:prstGeom prst="rect">
            <a:avLst/>
          </a:prstGeom>
        </p:spPr>
      </p:pic>
      <p:sp>
        <p:nvSpPr>
          <p:cNvPr id="20" name="Graphic 21">
            <a:extLst>
              <a:ext uri="{FF2B5EF4-FFF2-40B4-BE49-F238E27FC236}">
                <a16:creationId xmlns:a16="http://schemas.microsoft.com/office/drawing/2014/main" id="{8D61482F-F3C5-4D66-8C5D-C6BBE3E127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752801" y="1659316"/>
            <a:ext cx="127713" cy="127714"/>
          </a:xfrm>
          <a:custGeom>
            <a:avLst/>
            <a:gdLst>
              <a:gd name="connsiteX0" fmla="*/ 63857 w 127713"/>
              <a:gd name="connsiteY0" fmla="*/ 18874 h 127714"/>
              <a:gd name="connsiteX1" fmla="*/ 108839 w 127713"/>
              <a:gd name="connsiteY1" fmla="*/ 63857 h 127714"/>
              <a:gd name="connsiteX2" fmla="*/ 63857 w 127713"/>
              <a:gd name="connsiteY2" fmla="*/ 108840 h 127714"/>
              <a:gd name="connsiteX3" fmla="*/ 18874 w 127713"/>
              <a:gd name="connsiteY3" fmla="*/ 63857 h 127714"/>
              <a:gd name="connsiteX4" fmla="*/ 63857 w 127713"/>
              <a:gd name="connsiteY4" fmla="*/ 18874 h 127714"/>
              <a:gd name="connsiteX5" fmla="*/ 63857 w 127713"/>
              <a:gd name="connsiteY5" fmla="*/ 0 h 127714"/>
              <a:gd name="connsiteX6" fmla="*/ 0 w 127713"/>
              <a:gd name="connsiteY6" fmla="*/ 63857 h 127714"/>
              <a:gd name="connsiteX7" fmla="*/ 63857 w 127713"/>
              <a:gd name="connsiteY7" fmla="*/ 127714 h 127714"/>
              <a:gd name="connsiteX8" fmla="*/ 127713 w 127713"/>
              <a:gd name="connsiteY8" fmla="*/ 63857 h 127714"/>
              <a:gd name="connsiteX9" fmla="*/ 63857 w 127713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4">
                <a:moveTo>
                  <a:pt x="63857" y="18874"/>
                </a:moveTo>
                <a:cubicBezTo>
                  <a:pt x="88700" y="18874"/>
                  <a:pt x="108839" y="39014"/>
                  <a:pt x="108839" y="63857"/>
                </a:cubicBezTo>
                <a:cubicBezTo>
                  <a:pt x="108839" y="88700"/>
                  <a:pt x="88700" y="108840"/>
                  <a:pt x="63857" y="108840"/>
                </a:cubicBezTo>
                <a:cubicBezTo>
                  <a:pt x="39013" y="108840"/>
                  <a:pt x="18874" y="88700"/>
                  <a:pt x="18874" y="63857"/>
                </a:cubicBezTo>
                <a:cubicBezTo>
                  <a:pt x="18898" y="39024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1346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1B787A8-0D67-4B7E-9B48-86BD906AB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158B3569-73B2-4D05-8E95-886A6EE17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1926A0-9DBB-D646-B3AE-E991B39970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98246"/>
            <a:ext cx="4412419" cy="362621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600" b="1" i="0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Cumulative distribution function (</a:t>
            </a:r>
            <a:r>
              <a:rPr lang="en-US" sz="3600" b="1" i="0" kern="1200" cap="all" baseline="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cdf</a:t>
            </a:r>
            <a:r>
              <a:rPr lang="en-US" sz="3600" b="1" i="0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)</a:t>
            </a:r>
          </a:p>
        </p:txBody>
      </p:sp>
      <p:sp>
        <p:nvSpPr>
          <p:cNvPr id="26" name="Graphic 17">
            <a:extLst>
              <a:ext uri="{FF2B5EF4-FFF2-40B4-BE49-F238E27FC236}">
                <a16:creationId xmlns:a16="http://schemas.microsoft.com/office/drawing/2014/main" id="{B71758F4-3F46-45DA-8AC5-4E508DA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12034" y="1267063"/>
            <a:ext cx="139037" cy="139039"/>
          </a:xfrm>
          <a:custGeom>
            <a:avLst/>
            <a:gdLst>
              <a:gd name="connsiteX0" fmla="*/ 129600 w 139037"/>
              <a:gd name="connsiteY0" fmla="*/ 60082 h 139039"/>
              <a:gd name="connsiteX1" fmla="*/ 78955 w 139037"/>
              <a:gd name="connsiteY1" fmla="*/ 60082 h 139039"/>
              <a:gd name="connsiteX2" fmla="*/ 78955 w 139037"/>
              <a:gd name="connsiteY2" fmla="*/ 9437 h 139039"/>
              <a:gd name="connsiteX3" fmla="*/ 69519 w 139037"/>
              <a:gd name="connsiteY3" fmla="*/ 0 h 139039"/>
              <a:gd name="connsiteX4" fmla="*/ 60082 w 139037"/>
              <a:gd name="connsiteY4" fmla="*/ 9437 h 139039"/>
              <a:gd name="connsiteX5" fmla="*/ 60082 w 139037"/>
              <a:gd name="connsiteY5" fmla="*/ 60082 h 139039"/>
              <a:gd name="connsiteX6" fmla="*/ 9437 w 139037"/>
              <a:gd name="connsiteY6" fmla="*/ 60082 h 139039"/>
              <a:gd name="connsiteX7" fmla="*/ 0 w 139037"/>
              <a:gd name="connsiteY7" fmla="*/ 69520 h 139039"/>
              <a:gd name="connsiteX8" fmla="*/ 9437 w 139037"/>
              <a:gd name="connsiteY8" fmla="*/ 78957 h 139039"/>
              <a:gd name="connsiteX9" fmla="*/ 60082 w 139037"/>
              <a:gd name="connsiteY9" fmla="*/ 78957 h 139039"/>
              <a:gd name="connsiteX10" fmla="*/ 60082 w 139037"/>
              <a:gd name="connsiteY10" fmla="*/ 129602 h 139039"/>
              <a:gd name="connsiteX11" fmla="*/ 69519 w 139037"/>
              <a:gd name="connsiteY11" fmla="*/ 139039 h 139039"/>
              <a:gd name="connsiteX12" fmla="*/ 78955 w 139037"/>
              <a:gd name="connsiteY12" fmla="*/ 129602 h 139039"/>
              <a:gd name="connsiteX13" fmla="*/ 78955 w 139037"/>
              <a:gd name="connsiteY13" fmla="*/ 78957 h 139039"/>
              <a:gd name="connsiteX14" fmla="*/ 129600 w 139037"/>
              <a:gd name="connsiteY14" fmla="*/ 78957 h 139039"/>
              <a:gd name="connsiteX15" fmla="*/ 139037 w 139037"/>
              <a:gd name="connsiteY15" fmla="*/ 69520 h 139039"/>
              <a:gd name="connsiteX16" fmla="*/ 129600 w 139037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7" h="139039">
                <a:moveTo>
                  <a:pt x="129600" y="60082"/>
                </a:moveTo>
                <a:lnTo>
                  <a:pt x="78955" y="60082"/>
                </a:lnTo>
                <a:lnTo>
                  <a:pt x="78955" y="9437"/>
                </a:lnTo>
                <a:cubicBezTo>
                  <a:pt x="78955" y="4225"/>
                  <a:pt x="74730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7" y="139039"/>
                  <a:pt x="69519" y="139039"/>
                </a:cubicBezTo>
                <a:cubicBezTo>
                  <a:pt x="74730" y="139039"/>
                  <a:pt x="78955" y="134814"/>
                  <a:pt x="78955" y="129602"/>
                </a:cubicBezTo>
                <a:lnTo>
                  <a:pt x="78955" y="78957"/>
                </a:lnTo>
                <a:lnTo>
                  <a:pt x="129600" y="78957"/>
                </a:lnTo>
                <a:cubicBezTo>
                  <a:pt x="134812" y="78957"/>
                  <a:pt x="139037" y="74731"/>
                  <a:pt x="139037" y="69520"/>
                </a:cubicBezTo>
                <a:cubicBezTo>
                  <a:pt x="139037" y="64308"/>
                  <a:pt x="134812" y="60082"/>
                  <a:pt x="129600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47322" y="1589368"/>
            <a:ext cx="0" cy="5259754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467F63B-1A9D-824C-B2D7-F1F5557BB7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22717" y="2522483"/>
            <a:ext cx="6422136" cy="2354317"/>
          </a:xfrm>
          <a:prstGeom prst="rect">
            <a:avLst/>
          </a:prstGeom>
        </p:spPr>
      </p:pic>
      <p:sp>
        <p:nvSpPr>
          <p:cNvPr id="30" name="Graphic 21">
            <a:extLst>
              <a:ext uri="{FF2B5EF4-FFF2-40B4-BE49-F238E27FC236}">
                <a16:creationId xmlns:a16="http://schemas.microsoft.com/office/drawing/2014/main" id="{8D61482F-F3C5-4D66-8C5D-C6BBE3E127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752801" y="1659316"/>
            <a:ext cx="127713" cy="127714"/>
          </a:xfrm>
          <a:custGeom>
            <a:avLst/>
            <a:gdLst>
              <a:gd name="connsiteX0" fmla="*/ 63857 w 127713"/>
              <a:gd name="connsiteY0" fmla="*/ 18874 h 127714"/>
              <a:gd name="connsiteX1" fmla="*/ 108839 w 127713"/>
              <a:gd name="connsiteY1" fmla="*/ 63857 h 127714"/>
              <a:gd name="connsiteX2" fmla="*/ 63857 w 127713"/>
              <a:gd name="connsiteY2" fmla="*/ 108840 h 127714"/>
              <a:gd name="connsiteX3" fmla="*/ 18874 w 127713"/>
              <a:gd name="connsiteY3" fmla="*/ 63857 h 127714"/>
              <a:gd name="connsiteX4" fmla="*/ 63857 w 127713"/>
              <a:gd name="connsiteY4" fmla="*/ 18874 h 127714"/>
              <a:gd name="connsiteX5" fmla="*/ 63857 w 127713"/>
              <a:gd name="connsiteY5" fmla="*/ 0 h 127714"/>
              <a:gd name="connsiteX6" fmla="*/ 0 w 127713"/>
              <a:gd name="connsiteY6" fmla="*/ 63857 h 127714"/>
              <a:gd name="connsiteX7" fmla="*/ 63857 w 127713"/>
              <a:gd name="connsiteY7" fmla="*/ 127714 h 127714"/>
              <a:gd name="connsiteX8" fmla="*/ 127713 w 127713"/>
              <a:gd name="connsiteY8" fmla="*/ 63857 h 127714"/>
              <a:gd name="connsiteX9" fmla="*/ 63857 w 127713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4">
                <a:moveTo>
                  <a:pt x="63857" y="18874"/>
                </a:moveTo>
                <a:cubicBezTo>
                  <a:pt x="88700" y="18874"/>
                  <a:pt x="108839" y="39014"/>
                  <a:pt x="108839" y="63857"/>
                </a:cubicBezTo>
                <a:cubicBezTo>
                  <a:pt x="108839" y="88700"/>
                  <a:pt x="88700" y="108840"/>
                  <a:pt x="63857" y="108840"/>
                </a:cubicBezTo>
                <a:cubicBezTo>
                  <a:pt x="39013" y="108840"/>
                  <a:pt x="18874" y="88700"/>
                  <a:pt x="18874" y="63857"/>
                </a:cubicBezTo>
                <a:cubicBezTo>
                  <a:pt x="18898" y="39024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3678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Straight Connector 28">
            <a:extLst>
              <a:ext uri="{FF2B5EF4-FFF2-40B4-BE49-F238E27FC236}">
                <a16:creationId xmlns:a16="http://schemas.microsoft.com/office/drawing/2014/main" id="{D1B787A8-0D67-4B7E-9B48-86BD906AB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30">
            <a:extLst>
              <a:ext uri="{FF2B5EF4-FFF2-40B4-BE49-F238E27FC236}">
                <a16:creationId xmlns:a16="http://schemas.microsoft.com/office/drawing/2014/main" id="{158B3569-73B2-4D05-8E95-886A6EE17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CCC4E0-847C-E545-BFF2-E2CAC02D7E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98246"/>
            <a:ext cx="4412419" cy="362621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i="0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Scatter matrix</a:t>
            </a:r>
          </a:p>
        </p:txBody>
      </p:sp>
      <p:sp>
        <p:nvSpPr>
          <p:cNvPr id="43" name="Graphic 17">
            <a:extLst>
              <a:ext uri="{FF2B5EF4-FFF2-40B4-BE49-F238E27FC236}">
                <a16:creationId xmlns:a16="http://schemas.microsoft.com/office/drawing/2014/main" id="{B71758F4-3F46-45DA-8AC5-4E508DA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12034" y="1267063"/>
            <a:ext cx="139037" cy="139039"/>
          </a:xfrm>
          <a:custGeom>
            <a:avLst/>
            <a:gdLst>
              <a:gd name="connsiteX0" fmla="*/ 129600 w 139037"/>
              <a:gd name="connsiteY0" fmla="*/ 60082 h 139039"/>
              <a:gd name="connsiteX1" fmla="*/ 78955 w 139037"/>
              <a:gd name="connsiteY1" fmla="*/ 60082 h 139039"/>
              <a:gd name="connsiteX2" fmla="*/ 78955 w 139037"/>
              <a:gd name="connsiteY2" fmla="*/ 9437 h 139039"/>
              <a:gd name="connsiteX3" fmla="*/ 69519 w 139037"/>
              <a:gd name="connsiteY3" fmla="*/ 0 h 139039"/>
              <a:gd name="connsiteX4" fmla="*/ 60082 w 139037"/>
              <a:gd name="connsiteY4" fmla="*/ 9437 h 139039"/>
              <a:gd name="connsiteX5" fmla="*/ 60082 w 139037"/>
              <a:gd name="connsiteY5" fmla="*/ 60082 h 139039"/>
              <a:gd name="connsiteX6" fmla="*/ 9437 w 139037"/>
              <a:gd name="connsiteY6" fmla="*/ 60082 h 139039"/>
              <a:gd name="connsiteX7" fmla="*/ 0 w 139037"/>
              <a:gd name="connsiteY7" fmla="*/ 69520 h 139039"/>
              <a:gd name="connsiteX8" fmla="*/ 9437 w 139037"/>
              <a:gd name="connsiteY8" fmla="*/ 78957 h 139039"/>
              <a:gd name="connsiteX9" fmla="*/ 60082 w 139037"/>
              <a:gd name="connsiteY9" fmla="*/ 78957 h 139039"/>
              <a:gd name="connsiteX10" fmla="*/ 60082 w 139037"/>
              <a:gd name="connsiteY10" fmla="*/ 129602 h 139039"/>
              <a:gd name="connsiteX11" fmla="*/ 69519 w 139037"/>
              <a:gd name="connsiteY11" fmla="*/ 139039 h 139039"/>
              <a:gd name="connsiteX12" fmla="*/ 78955 w 139037"/>
              <a:gd name="connsiteY12" fmla="*/ 129602 h 139039"/>
              <a:gd name="connsiteX13" fmla="*/ 78955 w 139037"/>
              <a:gd name="connsiteY13" fmla="*/ 78957 h 139039"/>
              <a:gd name="connsiteX14" fmla="*/ 129600 w 139037"/>
              <a:gd name="connsiteY14" fmla="*/ 78957 h 139039"/>
              <a:gd name="connsiteX15" fmla="*/ 139037 w 139037"/>
              <a:gd name="connsiteY15" fmla="*/ 69520 h 139039"/>
              <a:gd name="connsiteX16" fmla="*/ 129600 w 139037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7" h="139039">
                <a:moveTo>
                  <a:pt x="129600" y="60082"/>
                </a:moveTo>
                <a:lnTo>
                  <a:pt x="78955" y="60082"/>
                </a:lnTo>
                <a:lnTo>
                  <a:pt x="78955" y="9437"/>
                </a:lnTo>
                <a:cubicBezTo>
                  <a:pt x="78955" y="4225"/>
                  <a:pt x="74730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7" y="139039"/>
                  <a:pt x="69519" y="139039"/>
                </a:cubicBezTo>
                <a:cubicBezTo>
                  <a:pt x="74730" y="139039"/>
                  <a:pt x="78955" y="134814"/>
                  <a:pt x="78955" y="129602"/>
                </a:cubicBezTo>
                <a:lnTo>
                  <a:pt x="78955" y="78957"/>
                </a:lnTo>
                <a:lnTo>
                  <a:pt x="129600" y="78957"/>
                </a:lnTo>
                <a:cubicBezTo>
                  <a:pt x="134812" y="78957"/>
                  <a:pt x="139037" y="74731"/>
                  <a:pt x="139037" y="69520"/>
                </a:cubicBezTo>
                <a:cubicBezTo>
                  <a:pt x="139037" y="64308"/>
                  <a:pt x="134812" y="60082"/>
                  <a:pt x="129600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44" name="Straight Connector 34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47322" y="1589368"/>
            <a:ext cx="0" cy="5259754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Chart, waterfall chart&#10;&#10;Description automatically generated">
            <a:extLst>
              <a:ext uri="{FF2B5EF4-FFF2-40B4-BE49-F238E27FC236}">
                <a16:creationId xmlns:a16="http://schemas.microsoft.com/office/drawing/2014/main" id="{007311F2-897D-E740-969E-1D0C2A79EB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7921" y="1598246"/>
            <a:ext cx="5227873" cy="4783504"/>
          </a:xfrm>
          <a:prstGeom prst="rect">
            <a:avLst/>
          </a:prstGeom>
        </p:spPr>
      </p:pic>
      <p:sp>
        <p:nvSpPr>
          <p:cNvPr id="45" name="Graphic 21">
            <a:extLst>
              <a:ext uri="{FF2B5EF4-FFF2-40B4-BE49-F238E27FC236}">
                <a16:creationId xmlns:a16="http://schemas.microsoft.com/office/drawing/2014/main" id="{8D61482F-F3C5-4D66-8C5D-C6BBE3E127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752801" y="1659316"/>
            <a:ext cx="127713" cy="127714"/>
          </a:xfrm>
          <a:custGeom>
            <a:avLst/>
            <a:gdLst>
              <a:gd name="connsiteX0" fmla="*/ 63857 w 127713"/>
              <a:gd name="connsiteY0" fmla="*/ 18874 h 127714"/>
              <a:gd name="connsiteX1" fmla="*/ 108839 w 127713"/>
              <a:gd name="connsiteY1" fmla="*/ 63857 h 127714"/>
              <a:gd name="connsiteX2" fmla="*/ 63857 w 127713"/>
              <a:gd name="connsiteY2" fmla="*/ 108840 h 127714"/>
              <a:gd name="connsiteX3" fmla="*/ 18874 w 127713"/>
              <a:gd name="connsiteY3" fmla="*/ 63857 h 127714"/>
              <a:gd name="connsiteX4" fmla="*/ 63857 w 127713"/>
              <a:gd name="connsiteY4" fmla="*/ 18874 h 127714"/>
              <a:gd name="connsiteX5" fmla="*/ 63857 w 127713"/>
              <a:gd name="connsiteY5" fmla="*/ 0 h 127714"/>
              <a:gd name="connsiteX6" fmla="*/ 0 w 127713"/>
              <a:gd name="connsiteY6" fmla="*/ 63857 h 127714"/>
              <a:gd name="connsiteX7" fmla="*/ 63857 w 127713"/>
              <a:gd name="connsiteY7" fmla="*/ 127714 h 127714"/>
              <a:gd name="connsiteX8" fmla="*/ 127713 w 127713"/>
              <a:gd name="connsiteY8" fmla="*/ 63857 h 127714"/>
              <a:gd name="connsiteX9" fmla="*/ 63857 w 127713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4">
                <a:moveTo>
                  <a:pt x="63857" y="18874"/>
                </a:moveTo>
                <a:cubicBezTo>
                  <a:pt x="88700" y="18874"/>
                  <a:pt x="108839" y="39014"/>
                  <a:pt x="108839" y="63857"/>
                </a:cubicBezTo>
                <a:cubicBezTo>
                  <a:pt x="108839" y="88700"/>
                  <a:pt x="88700" y="108840"/>
                  <a:pt x="63857" y="108840"/>
                </a:cubicBezTo>
                <a:cubicBezTo>
                  <a:pt x="39013" y="108840"/>
                  <a:pt x="18874" y="88700"/>
                  <a:pt x="18874" y="63857"/>
                </a:cubicBezTo>
                <a:cubicBezTo>
                  <a:pt x="18898" y="39024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8505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1B787A8-0D67-4B7E-9B48-86BD906AB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24">
            <a:extLst>
              <a:ext uri="{FF2B5EF4-FFF2-40B4-BE49-F238E27FC236}">
                <a16:creationId xmlns:a16="http://schemas.microsoft.com/office/drawing/2014/main" id="{158B3569-73B2-4D05-8E95-886A6EE17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64E5FC-2855-AC4D-A4CD-964314AB9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98246"/>
            <a:ext cx="4412419" cy="362621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b="1" i="0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Scatter plot 1 </a:t>
            </a:r>
            <a:br>
              <a:rPr lang="en-US" sz="2000" b="1" i="0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br>
              <a:rPr lang="en-US" sz="2000" b="1" i="0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sz="2000" b="1" i="0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comparing MEDV &amp; RM variables</a:t>
            </a:r>
          </a:p>
        </p:txBody>
      </p:sp>
      <p:sp>
        <p:nvSpPr>
          <p:cNvPr id="34" name="Graphic 17">
            <a:extLst>
              <a:ext uri="{FF2B5EF4-FFF2-40B4-BE49-F238E27FC236}">
                <a16:creationId xmlns:a16="http://schemas.microsoft.com/office/drawing/2014/main" id="{B71758F4-3F46-45DA-8AC5-4E508DA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12034" y="1267063"/>
            <a:ext cx="139037" cy="139039"/>
          </a:xfrm>
          <a:custGeom>
            <a:avLst/>
            <a:gdLst>
              <a:gd name="connsiteX0" fmla="*/ 129600 w 139037"/>
              <a:gd name="connsiteY0" fmla="*/ 60082 h 139039"/>
              <a:gd name="connsiteX1" fmla="*/ 78955 w 139037"/>
              <a:gd name="connsiteY1" fmla="*/ 60082 h 139039"/>
              <a:gd name="connsiteX2" fmla="*/ 78955 w 139037"/>
              <a:gd name="connsiteY2" fmla="*/ 9437 h 139039"/>
              <a:gd name="connsiteX3" fmla="*/ 69519 w 139037"/>
              <a:gd name="connsiteY3" fmla="*/ 0 h 139039"/>
              <a:gd name="connsiteX4" fmla="*/ 60082 w 139037"/>
              <a:gd name="connsiteY4" fmla="*/ 9437 h 139039"/>
              <a:gd name="connsiteX5" fmla="*/ 60082 w 139037"/>
              <a:gd name="connsiteY5" fmla="*/ 60082 h 139039"/>
              <a:gd name="connsiteX6" fmla="*/ 9437 w 139037"/>
              <a:gd name="connsiteY6" fmla="*/ 60082 h 139039"/>
              <a:gd name="connsiteX7" fmla="*/ 0 w 139037"/>
              <a:gd name="connsiteY7" fmla="*/ 69520 h 139039"/>
              <a:gd name="connsiteX8" fmla="*/ 9437 w 139037"/>
              <a:gd name="connsiteY8" fmla="*/ 78957 h 139039"/>
              <a:gd name="connsiteX9" fmla="*/ 60082 w 139037"/>
              <a:gd name="connsiteY9" fmla="*/ 78957 h 139039"/>
              <a:gd name="connsiteX10" fmla="*/ 60082 w 139037"/>
              <a:gd name="connsiteY10" fmla="*/ 129602 h 139039"/>
              <a:gd name="connsiteX11" fmla="*/ 69519 w 139037"/>
              <a:gd name="connsiteY11" fmla="*/ 139039 h 139039"/>
              <a:gd name="connsiteX12" fmla="*/ 78955 w 139037"/>
              <a:gd name="connsiteY12" fmla="*/ 129602 h 139039"/>
              <a:gd name="connsiteX13" fmla="*/ 78955 w 139037"/>
              <a:gd name="connsiteY13" fmla="*/ 78957 h 139039"/>
              <a:gd name="connsiteX14" fmla="*/ 129600 w 139037"/>
              <a:gd name="connsiteY14" fmla="*/ 78957 h 139039"/>
              <a:gd name="connsiteX15" fmla="*/ 139037 w 139037"/>
              <a:gd name="connsiteY15" fmla="*/ 69520 h 139039"/>
              <a:gd name="connsiteX16" fmla="*/ 129600 w 139037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7" h="139039">
                <a:moveTo>
                  <a:pt x="129600" y="60082"/>
                </a:moveTo>
                <a:lnTo>
                  <a:pt x="78955" y="60082"/>
                </a:lnTo>
                <a:lnTo>
                  <a:pt x="78955" y="9437"/>
                </a:lnTo>
                <a:cubicBezTo>
                  <a:pt x="78955" y="4225"/>
                  <a:pt x="74730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7" y="139039"/>
                  <a:pt x="69519" y="139039"/>
                </a:cubicBezTo>
                <a:cubicBezTo>
                  <a:pt x="74730" y="139039"/>
                  <a:pt x="78955" y="134814"/>
                  <a:pt x="78955" y="129602"/>
                </a:cubicBezTo>
                <a:lnTo>
                  <a:pt x="78955" y="78957"/>
                </a:lnTo>
                <a:lnTo>
                  <a:pt x="129600" y="78957"/>
                </a:lnTo>
                <a:cubicBezTo>
                  <a:pt x="134812" y="78957"/>
                  <a:pt x="139037" y="74731"/>
                  <a:pt x="139037" y="69520"/>
                </a:cubicBezTo>
                <a:cubicBezTo>
                  <a:pt x="139037" y="64308"/>
                  <a:pt x="134812" y="60082"/>
                  <a:pt x="129600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35" name="Straight Connector 28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47322" y="1589368"/>
            <a:ext cx="0" cy="5259754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 descr="Chart, scatter chart&#10;&#10;Description automatically generated">
            <a:extLst>
              <a:ext uri="{FF2B5EF4-FFF2-40B4-BE49-F238E27FC236}">
                <a16:creationId xmlns:a16="http://schemas.microsoft.com/office/drawing/2014/main" id="{6873AB71-6730-6546-BCC3-B71C8E71A5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00" r="27417" b="1"/>
          <a:stretch/>
        </p:blipFill>
        <p:spPr>
          <a:xfrm>
            <a:off x="5986926" y="1598246"/>
            <a:ext cx="5569864" cy="4783504"/>
          </a:xfrm>
          <a:prstGeom prst="rect">
            <a:avLst/>
          </a:prstGeom>
        </p:spPr>
      </p:pic>
      <p:sp>
        <p:nvSpPr>
          <p:cNvPr id="36" name="Graphic 21">
            <a:extLst>
              <a:ext uri="{FF2B5EF4-FFF2-40B4-BE49-F238E27FC236}">
                <a16:creationId xmlns:a16="http://schemas.microsoft.com/office/drawing/2014/main" id="{8D61482F-F3C5-4D66-8C5D-C6BBE3E127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752801" y="1659316"/>
            <a:ext cx="127713" cy="127714"/>
          </a:xfrm>
          <a:custGeom>
            <a:avLst/>
            <a:gdLst>
              <a:gd name="connsiteX0" fmla="*/ 63857 w 127713"/>
              <a:gd name="connsiteY0" fmla="*/ 18874 h 127714"/>
              <a:gd name="connsiteX1" fmla="*/ 108839 w 127713"/>
              <a:gd name="connsiteY1" fmla="*/ 63857 h 127714"/>
              <a:gd name="connsiteX2" fmla="*/ 63857 w 127713"/>
              <a:gd name="connsiteY2" fmla="*/ 108840 h 127714"/>
              <a:gd name="connsiteX3" fmla="*/ 18874 w 127713"/>
              <a:gd name="connsiteY3" fmla="*/ 63857 h 127714"/>
              <a:gd name="connsiteX4" fmla="*/ 63857 w 127713"/>
              <a:gd name="connsiteY4" fmla="*/ 18874 h 127714"/>
              <a:gd name="connsiteX5" fmla="*/ 63857 w 127713"/>
              <a:gd name="connsiteY5" fmla="*/ 0 h 127714"/>
              <a:gd name="connsiteX6" fmla="*/ 0 w 127713"/>
              <a:gd name="connsiteY6" fmla="*/ 63857 h 127714"/>
              <a:gd name="connsiteX7" fmla="*/ 63857 w 127713"/>
              <a:gd name="connsiteY7" fmla="*/ 127714 h 127714"/>
              <a:gd name="connsiteX8" fmla="*/ 127713 w 127713"/>
              <a:gd name="connsiteY8" fmla="*/ 63857 h 127714"/>
              <a:gd name="connsiteX9" fmla="*/ 63857 w 127713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4">
                <a:moveTo>
                  <a:pt x="63857" y="18874"/>
                </a:moveTo>
                <a:cubicBezTo>
                  <a:pt x="88700" y="18874"/>
                  <a:pt x="108839" y="39014"/>
                  <a:pt x="108839" y="63857"/>
                </a:cubicBezTo>
                <a:cubicBezTo>
                  <a:pt x="108839" y="88700"/>
                  <a:pt x="88700" y="108840"/>
                  <a:pt x="63857" y="108840"/>
                </a:cubicBezTo>
                <a:cubicBezTo>
                  <a:pt x="39013" y="108840"/>
                  <a:pt x="18874" y="88700"/>
                  <a:pt x="18874" y="63857"/>
                </a:cubicBezTo>
                <a:cubicBezTo>
                  <a:pt x="18898" y="39024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8236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1B787A8-0D67-4B7E-9B48-86BD906AB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158B3569-73B2-4D05-8E95-886A6EE17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5CF463-317E-3D49-AB84-1FB6B72D47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98246"/>
            <a:ext cx="4412419" cy="362621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b="1" cap="all" dirty="0">
                <a:solidFill>
                  <a:schemeClr val="bg1"/>
                </a:solidFill>
              </a:rPr>
              <a:t>Scatter plot 1</a:t>
            </a:r>
            <a:br>
              <a:rPr lang="en-US" sz="2000" b="1" cap="all" dirty="0">
                <a:solidFill>
                  <a:schemeClr val="bg1"/>
                </a:solidFill>
              </a:rPr>
            </a:br>
            <a:br>
              <a:rPr lang="en-US" sz="2000" b="1" cap="all" dirty="0">
                <a:solidFill>
                  <a:schemeClr val="bg1"/>
                </a:solidFill>
              </a:rPr>
            </a:br>
            <a:r>
              <a:rPr lang="en-US" sz="2000" b="1" cap="all" dirty="0">
                <a:solidFill>
                  <a:schemeClr val="bg1"/>
                </a:solidFill>
              </a:rPr>
              <a:t>comparing MEDV &amp; RM variables</a:t>
            </a:r>
            <a:endParaRPr lang="en-US" sz="2000" b="1" i="0" kern="1200" cap="all" baseline="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3" name="Graphic 17">
            <a:extLst>
              <a:ext uri="{FF2B5EF4-FFF2-40B4-BE49-F238E27FC236}">
                <a16:creationId xmlns:a16="http://schemas.microsoft.com/office/drawing/2014/main" id="{B71758F4-3F46-45DA-8AC5-4E508DA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12034" y="1267063"/>
            <a:ext cx="139037" cy="139039"/>
          </a:xfrm>
          <a:custGeom>
            <a:avLst/>
            <a:gdLst>
              <a:gd name="connsiteX0" fmla="*/ 129600 w 139037"/>
              <a:gd name="connsiteY0" fmla="*/ 60082 h 139039"/>
              <a:gd name="connsiteX1" fmla="*/ 78955 w 139037"/>
              <a:gd name="connsiteY1" fmla="*/ 60082 h 139039"/>
              <a:gd name="connsiteX2" fmla="*/ 78955 w 139037"/>
              <a:gd name="connsiteY2" fmla="*/ 9437 h 139039"/>
              <a:gd name="connsiteX3" fmla="*/ 69519 w 139037"/>
              <a:gd name="connsiteY3" fmla="*/ 0 h 139039"/>
              <a:gd name="connsiteX4" fmla="*/ 60082 w 139037"/>
              <a:gd name="connsiteY4" fmla="*/ 9437 h 139039"/>
              <a:gd name="connsiteX5" fmla="*/ 60082 w 139037"/>
              <a:gd name="connsiteY5" fmla="*/ 60082 h 139039"/>
              <a:gd name="connsiteX6" fmla="*/ 9437 w 139037"/>
              <a:gd name="connsiteY6" fmla="*/ 60082 h 139039"/>
              <a:gd name="connsiteX7" fmla="*/ 0 w 139037"/>
              <a:gd name="connsiteY7" fmla="*/ 69520 h 139039"/>
              <a:gd name="connsiteX8" fmla="*/ 9437 w 139037"/>
              <a:gd name="connsiteY8" fmla="*/ 78957 h 139039"/>
              <a:gd name="connsiteX9" fmla="*/ 60082 w 139037"/>
              <a:gd name="connsiteY9" fmla="*/ 78957 h 139039"/>
              <a:gd name="connsiteX10" fmla="*/ 60082 w 139037"/>
              <a:gd name="connsiteY10" fmla="*/ 129602 h 139039"/>
              <a:gd name="connsiteX11" fmla="*/ 69519 w 139037"/>
              <a:gd name="connsiteY11" fmla="*/ 139039 h 139039"/>
              <a:gd name="connsiteX12" fmla="*/ 78955 w 139037"/>
              <a:gd name="connsiteY12" fmla="*/ 129602 h 139039"/>
              <a:gd name="connsiteX13" fmla="*/ 78955 w 139037"/>
              <a:gd name="connsiteY13" fmla="*/ 78957 h 139039"/>
              <a:gd name="connsiteX14" fmla="*/ 129600 w 139037"/>
              <a:gd name="connsiteY14" fmla="*/ 78957 h 139039"/>
              <a:gd name="connsiteX15" fmla="*/ 139037 w 139037"/>
              <a:gd name="connsiteY15" fmla="*/ 69520 h 139039"/>
              <a:gd name="connsiteX16" fmla="*/ 129600 w 139037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7" h="139039">
                <a:moveTo>
                  <a:pt x="129600" y="60082"/>
                </a:moveTo>
                <a:lnTo>
                  <a:pt x="78955" y="60082"/>
                </a:lnTo>
                <a:lnTo>
                  <a:pt x="78955" y="9437"/>
                </a:lnTo>
                <a:cubicBezTo>
                  <a:pt x="78955" y="4225"/>
                  <a:pt x="74730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7" y="139039"/>
                  <a:pt x="69519" y="139039"/>
                </a:cubicBezTo>
                <a:cubicBezTo>
                  <a:pt x="74730" y="139039"/>
                  <a:pt x="78955" y="134814"/>
                  <a:pt x="78955" y="129602"/>
                </a:cubicBezTo>
                <a:lnTo>
                  <a:pt x="78955" y="78957"/>
                </a:lnTo>
                <a:lnTo>
                  <a:pt x="129600" y="78957"/>
                </a:lnTo>
                <a:cubicBezTo>
                  <a:pt x="134812" y="78957"/>
                  <a:pt x="139037" y="74731"/>
                  <a:pt x="139037" y="69520"/>
                </a:cubicBezTo>
                <a:cubicBezTo>
                  <a:pt x="139037" y="64308"/>
                  <a:pt x="134812" y="60082"/>
                  <a:pt x="129600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47322" y="1589368"/>
            <a:ext cx="0" cy="5259754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96282E51-D1C1-274B-8E99-ABB0D9ED47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6926" y="2113196"/>
            <a:ext cx="5569864" cy="3753604"/>
          </a:xfrm>
          <a:prstGeom prst="rect">
            <a:avLst/>
          </a:prstGeom>
        </p:spPr>
      </p:pic>
      <p:sp>
        <p:nvSpPr>
          <p:cNvPr id="37" name="Graphic 21">
            <a:extLst>
              <a:ext uri="{FF2B5EF4-FFF2-40B4-BE49-F238E27FC236}">
                <a16:creationId xmlns:a16="http://schemas.microsoft.com/office/drawing/2014/main" id="{8D61482F-F3C5-4D66-8C5D-C6BBE3E127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752801" y="1659316"/>
            <a:ext cx="127713" cy="127714"/>
          </a:xfrm>
          <a:custGeom>
            <a:avLst/>
            <a:gdLst>
              <a:gd name="connsiteX0" fmla="*/ 63857 w 127713"/>
              <a:gd name="connsiteY0" fmla="*/ 18874 h 127714"/>
              <a:gd name="connsiteX1" fmla="*/ 108839 w 127713"/>
              <a:gd name="connsiteY1" fmla="*/ 63857 h 127714"/>
              <a:gd name="connsiteX2" fmla="*/ 63857 w 127713"/>
              <a:gd name="connsiteY2" fmla="*/ 108840 h 127714"/>
              <a:gd name="connsiteX3" fmla="*/ 18874 w 127713"/>
              <a:gd name="connsiteY3" fmla="*/ 63857 h 127714"/>
              <a:gd name="connsiteX4" fmla="*/ 63857 w 127713"/>
              <a:gd name="connsiteY4" fmla="*/ 18874 h 127714"/>
              <a:gd name="connsiteX5" fmla="*/ 63857 w 127713"/>
              <a:gd name="connsiteY5" fmla="*/ 0 h 127714"/>
              <a:gd name="connsiteX6" fmla="*/ 0 w 127713"/>
              <a:gd name="connsiteY6" fmla="*/ 63857 h 127714"/>
              <a:gd name="connsiteX7" fmla="*/ 63857 w 127713"/>
              <a:gd name="connsiteY7" fmla="*/ 127714 h 127714"/>
              <a:gd name="connsiteX8" fmla="*/ 127713 w 127713"/>
              <a:gd name="connsiteY8" fmla="*/ 63857 h 127714"/>
              <a:gd name="connsiteX9" fmla="*/ 63857 w 127713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4">
                <a:moveTo>
                  <a:pt x="63857" y="18874"/>
                </a:moveTo>
                <a:cubicBezTo>
                  <a:pt x="88700" y="18874"/>
                  <a:pt x="108839" y="39014"/>
                  <a:pt x="108839" y="63857"/>
                </a:cubicBezTo>
                <a:cubicBezTo>
                  <a:pt x="108839" y="88700"/>
                  <a:pt x="88700" y="108840"/>
                  <a:pt x="63857" y="108840"/>
                </a:cubicBezTo>
                <a:cubicBezTo>
                  <a:pt x="39013" y="108840"/>
                  <a:pt x="18874" y="88700"/>
                  <a:pt x="18874" y="63857"/>
                </a:cubicBezTo>
                <a:cubicBezTo>
                  <a:pt x="18898" y="39024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1480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1B787A8-0D67-4B7E-9B48-86BD906AB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158B3569-73B2-4D05-8E95-886A6EE17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57D764-FC6A-1047-82B6-945D210AB6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452" y="1436212"/>
            <a:ext cx="4412419" cy="3626217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sz="4000" b="1" i="0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Regression analysis</a:t>
            </a:r>
          </a:p>
        </p:txBody>
      </p:sp>
      <p:sp>
        <p:nvSpPr>
          <p:cNvPr id="33" name="Graphic 17">
            <a:extLst>
              <a:ext uri="{FF2B5EF4-FFF2-40B4-BE49-F238E27FC236}">
                <a16:creationId xmlns:a16="http://schemas.microsoft.com/office/drawing/2014/main" id="{B71758F4-3F46-45DA-8AC5-4E508DA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12034" y="1267063"/>
            <a:ext cx="139037" cy="139039"/>
          </a:xfrm>
          <a:custGeom>
            <a:avLst/>
            <a:gdLst>
              <a:gd name="connsiteX0" fmla="*/ 129600 w 139037"/>
              <a:gd name="connsiteY0" fmla="*/ 60082 h 139039"/>
              <a:gd name="connsiteX1" fmla="*/ 78955 w 139037"/>
              <a:gd name="connsiteY1" fmla="*/ 60082 h 139039"/>
              <a:gd name="connsiteX2" fmla="*/ 78955 w 139037"/>
              <a:gd name="connsiteY2" fmla="*/ 9437 h 139039"/>
              <a:gd name="connsiteX3" fmla="*/ 69519 w 139037"/>
              <a:gd name="connsiteY3" fmla="*/ 0 h 139039"/>
              <a:gd name="connsiteX4" fmla="*/ 60082 w 139037"/>
              <a:gd name="connsiteY4" fmla="*/ 9437 h 139039"/>
              <a:gd name="connsiteX5" fmla="*/ 60082 w 139037"/>
              <a:gd name="connsiteY5" fmla="*/ 60082 h 139039"/>
              <a:gd name="connsiteX6" fmla="*/ 9437 w 139037"/>
              <a:gd name="connsiteY6" fmla="*/ 60082 h 139039"/>
              <a:gd name="connsiteX7" fmla="*/ 0 w 139037"/>
              <a:gd name="connsiteY7" fmla="*/ 69520 h 139039"/>
              <a:gd name="connsiteX8" fmla="*/ 9437 w 139037"/>
              <a:gd name="connsiteY8" fmla="*/ 78957 h 139039"/>
              <a:gd name="connsiteX9" fmla="*/ 60082 w 139037"/>
              <a:gd name="connsiteY9" fmla="*/ 78957 h 139039"/>
              <a:gd name="connsiteX10" fmla="*/ 60082 w 139037"/>
              <a:gd name="connsiteY10" fmla="*/ 129602 h 139039"/>
              <a:gd name="connsiteX11" fmla="*/ 69519 w 139037"/>
              <a:gd name="connsiteY11" fmla="*/ 139039 h 139039"/>
              <a:gd name="connsiteX12" fmla="*/ 78955 w 139037"/>
              <a:gd name="connsiteY12" fmla="*/ 129602 h 139039"/>
              <a:gd name="connsiteX13" fmla="*/ 78955 w 139037"/>
              <a:gd name="connsiteY13" fmla="*/ 78957 h 139039"/>
              <a:gd name="connsiteX14" fmla="*/ 129600 w 139037"/>
              <a:gd name="connsiteY14" fmla="*/ 78957 h 139039"/>
              <a:gd name="connsiteX15" fmla="*/ 139037 w 139037"/>
              <a:gd name="connsiteY15" fmla="*/ 69520 h 139039"/>
              <a:gd name="connsiteX16" fmla="*/ 129600 w 139037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7" h="139039">
                <a:moveTo>
                  <a:pt x="129600" y="60082"/>
                </a:moveTo>
                <a:lnTo>
                  <a:pt x="78955" y="60082"/>
                </a:lnTo>
                <a:lnTo>
                  <a:pt x="78955" y="9437"/>
                </a:lnTo>
                <a:cubicBezTo>
                  <a:pt x="78955" y="4225"/>
                  <a:pt x="74730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7" y="139039"/>
                  <a:pt x="69519" y="139039"/>
                </a:cubicBezTo>
                <a:cubicBezTo>
                  <a:pt x="74730" y="139039"/>
                  <a:pt x="78955" y="134814"/>
                  <a:pt x="78955" y="129602"/>
                </a:cubicBezTo>
                <a:lnTo>
                  <a:pt x="78955" y="78957"/>
                </a:lnTo>
                <a:lnTo>
                  <a:pt x="129600" y="78957"/>
                </a:lnTo>
                <a:cubicBezTo>
                  <a:pt x="134812" y="78957"/>
                  <a:pt x="139037" y="74731"/>
                  <a:pt x="139037" y="69520"/>
                </a:cubicBezTo>
                <a:cubicBezTo>
                  <a:pt x="139037" y="64308"/>
                  <a:pt x="134812" y="60082"/>
                  <a:pt x="129600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47322" y="1598246"/>
            <a:ext cx="0" cy="5259754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79D757A6-A48D-9946-A9F7-3EF8B282C0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41" r="10560" b="-1"/>
          <a:stretch/>
        </p:blipFill>
        <p:spPr>
          <a:xfrm>
            <a:off x="5986926" y="1598246"/>
            <a:ext cx="5569864" cy="4783504"/>
          </a:xfrm>
          <a:prstGeom prst="rect">
            <a:avLst/>
          </a:prstGeom>
        </p:spPr>
      </p:pic>
      <p:sp>
        <p:nvSpPr>
          <p:cNvPr id="37" name="Graphic 21">
            <a:extLst>
              <a:ext uri="{FF2B5EF4-FFF2-40B4-BE49-F238E27FC236}">
                <a16:creationId xmlns:a16="http://schemas.microsoft.com/office/drawing/2014/main" id="{8D61482F-F3C5-4D66-8C5D-C6BBE3E127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752801" y="1659316"/>
            <a:ext cx="127713" cy="127714"/>
          </a:xfrm>
          <a:custGeom>
            <a:avLst/>
            <a:gdLst>
              <a:gd name="connsiteX0" fmla="*/ 63857 w 127713"/>
              <a:gd name="connsiteY0" fmla="*/ 18874 h 127714"/>
              <a:gd name="connsiteX1" fmla="*/ 108839 w 127713"/>
              <a:gd name="connsiteY1" fmla="*/ 63857 h 127714"/>
              <a:gd name="connsiteX2" fmla="*/ 63857 w 127713"/>
              <a:gd name="connsiteY2" fmla="*/ 108840 h 127714"/>
              <a:gd name="connsiteX3" fmla="*/ 18874 w 127713"/>
              <a:gd name="connsiteY3" fmla="*/ 63857 h 127714"/>
              <a:gd name="connsiteX4" fmla="*/ 63857 w 127713"/>
              <a:gd name="connsiteY4" fmla="*/ 18874 h 127714"/>
              <a:gd name="connsiteX5" fmla="*/ 63857 w 127713"/>
              <a:gd name="connsiteY5" fmla="*/ 0 h 127714"/>
              <a:gd name="connsiteX6" fmla="*/ 0 w 127713"/>
              <a:gd name="connsiteY6" fmla="*/ 63857 h 127714"/>
              <a:gd name="connsiteX7" fmla="*/ 63857 w 127713"/>
              <a:gd name="connsiteY7" fmla="*/ 127714 h 127714"/>
              <a:gd name="connsiteX8" fmla="*/ 127713 w 127713"/>
              <a:gd name="connsiteY8" fmla="*/ 63857 h 127714"/>
              <a:gd name="connsiteX9" fmla="*/ 63857 w 127713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4">
                <a:moveTo>
                  <a:pt x="63857" y="18874"/>
                </a:moveTo>
                <a:cubicBezTo>
                  <a:pt x="88700" y="18874"/>
                  <a:pt x="108839" y="39014"/>
                  <a:pt x="108839" y="63857"/>
                </a:cubicBezTo>
                <a:cubicBezTo>
                  <a:pt x="108839" y="88700"/>
                  <a:pt x="88700" y="108840"/>
                  <a:pt x="63857" y="108840"/>
                </a:cubicBezTo>
                <a:cubicBezTo>
                  <a:pt x="39013" y="108840"/>
                  <a:pt x="18874" y="88700"/>
                  <a:pt x="18874" y="63857"/>
                </a:cubicBezTo>
                <a:cubicBezTo>
                  <a:pt x="18898" y="39024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3630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1B787A8-0D67-4B7E-9B48-86BD906AB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158B3569-73B2-4D05-8E95-886A6EE17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DED3B-BCA5-C645-AB0C-FE722F358D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98246"/>
            <a:ext cx="4412419" cy="362621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600" b="1" i="0" kern="1200" cap="all" baseline="0" dirty="0">
                <a:solidFill>
                  <a:schemeClr val="bg1"/>
                </a:solidFill>
                <a:ea typeface="Baskerville" panose="02020502070401020303" pitchFamily="18" charset="0"/>
              </a:rPr>
              <a:t>The 5 variables :</a:t>
            </a:r>
            <a:br>
              <a:rPr lang="en-US" sz="1200" b="1" i="0" kern="1200" cap="all" baseline="0" dirty="0">
                <a:solidFill>
                  <a:schemeClr val="bg1"/>
                </a:solidFill>
                <a:ea typeface="Baskerville" panose="02020502070401020303" pitchFamily="18" charset="0"/>
              </a:rPr>
            </a:br>
            <a:br>
              <a:rPr lang="en-US" sz="1200" b="1" i="0" kern="1200" cap="all" baseline="0" dirty="0">
                <a:solidFill>
                  <a:schemeClr val="bg1"/>
                </a:solidFill>
                <a:ea typeface="Baskerville" panose="02020502070401020303" pitchFamily="18" charset="0"/>
              </a:rPr>
            </a:br>
            <a:r>
              <a:rPr lang="en-US" sz="1200" b="1" i="0" kern="1200" cap="all" baseline="0" dirty="0" err="1">
                <a:solidFill>
                  <a:schemeClr val="bg1"/>
                </a:solidFill>
                <a:ea typeface="Baskerville" panose="02020502070401020303" pitchFamily="18" charset="0"/>
              </a:rPr>
              <a:t>meDv</a:t>
            </a:r>
            <a:r>
              <a:rPr lang="en-US" sz="1200" b="1" cap="all" dirty="0">
                <a:solidFill>
                  <a:schemeClr val="bg1"/>
                </a:solidFill>
                <a:ea typeface="Baskerville" panose="02020502070401020303" pitchFamily="18" charset="0"/>
              </a:rPr>
              <a:t> - median value of owner-occupied homes in $1000's</a:t>
            </a:r>
            <a:br>
              <a:rPr lang="en-US" sz="1200" b="1" i="0" kern="1200" cap="all" baseline="0" dirty="0">
                <a:solidFill>
                  <a:schemeClr val="bg1"/>
                </a:solidFill>
                <a:ea typeface="Baskerville" panose="02020502070401020303" pitchFamily="18" charset="0"/>
              </a:rPr>
            </a:br>
            <a:br>
              <a:rPr lang="en-US" sz="1200" b="1" cap="all" dirty="0">
                <a:solidFill>
                  <a:schemeClr val="bg1"/>
                </a:solidFill>
                <a:ea typeface="Baskerville" panose="02020502070401020303" pitchFamily="18" charset="0"/>
              </a:rPr>
            </a:br>
            <a:r>
              <a:rPr lang="en-US" sz="1200" b="1" cap="all" dirty="0">
                <a:solidFill>
                  <a:schemeClr val="bg1"/>
                </a:solidFill>
                <a:ea typeface="Baskerville" panose="02020502070401020303" pitchFamily="18" charset="0"/>
              </a:rPr>
              <a:t>Crim - per capita crime rate by town</a:t>
            </a:r>
            <a:br>
              <a:rPr lang="en-US" sz="1200" b="1" cap="all" dirty="0">
                <a:solidFill>
                  <a:schemeClr val="bg1"/>
                </a:solidFill>
                <a:ea typeface="Baskerville" panose="02020502070401020303" pitchFamily="18" charset="0"/>
              </a:rPr>
            </a:br>
            <a:br>
              <a:rPr lang="en-US" sz="1200" b="1" cap="all" dirty="0">
                <a:solidFill>
                  <a:schemeClr val="bg1"/>
                </a:solidFill>
                <a:ea typeface="Baskerville" panose="02020502070401020303" pitchFamily="18" charset="0"/>
              </a:rPr>
            </a:br>
            <a:r>
              <a:rPr lang="en-US" sz="1200" b="1" cap="all" dirty="0">
                <a:solidFill>
                  <a:schemeClr val="bg1"/>
                </a:solidFill>
                <a:ea typeface="Baskerville" panose="02020502070401020303" pitchFamily="18" charset="0"/>
              </a:rPr>
              <a:t>rm - average number of rooms per dwelling </a:t>
            </a:r>
            <a:br>
              <a:rPr lang="en-US" sz="1200" b="1" i="0" kern="1200" cap="all" baseline="0" dirty="0">
                <a:solidFill>
                  <a:schemeClr val="bg1"/>
                </a:solidFill>
                <a:ea typeface="Baskerville" panose="02020502070401020303" pitchFamily="18" charset="0"/>
              </a:rPr>
            </a:br>
            <a:br>
              <a:rPr lang="en-US" sz="1200" b="1" cap="all" dirty="0">
                <a:solidFill>
                  <a:schemeClr val="bg1"/>
                </a:solidFill>
                <a:ea typeface="Baskerville" panose="02020502070401020303" pitchFamily="18" charset="0"/>
              </a:rPr>
            </a:br>
            <a:r>
              <a:rPr lang="en-US" sz="1200" b="1" cap="all" dirty="0">
                <a:solidFill>
                  <a:schemeClr val="bg1"/>
                </a:solidFill>
                <a:ea typeface="Baskerville" panose="02020502070401020303" pitchFamily="18" charset="0"/>
              </a:rPr>
              <a:t>age - proportion of owner-occupied units built prior to 1940 </a:t>
            </a:r>
            <a:br>
              <a:rPr lang="en-US" sz="1200" b="1" i="0" kern="1200" cap="all" baseline="0" dirty="0">
                <a:solidFill>
                  <a:schemeClr val="bg1"/>
                </a:solidFill>
                <a:ea typeface="Baskerville" panose="02020502070401020303" pitchFamily="18" charset="0"/>
              </a:rPr>
            </a:br>
            <a:br>
              <a:rPr lang="en-US" sz="1200" b="1" cap="all" dirty="0">
                <a:solidFill>
                  <a:schemeClr val="bg1"/>
                </a:solidFill>
                <a:ea typeface="Baskerville" panose="02020502070401020303" pitchFamily="18" charset="0"/>
              </a:rPr>
            </a:br>
            <a:r>
              <a:rPr lang="en-US" sz="1200" b="1" cap="all" dirty="0">
                <a:solidFill>
                  <a:schemeClr val="bg1"/>
                </a:solidFill>
                <a:ea typeface="Baskerville" panose="02020502070401020303" pitchFamily="18" charset="0"/>
              </a:rPr>
              <a:t>tax - full-value property-tax rate per $10,000 </a:t>
            </a:r>
            <a:br>
              <a:rPr lang="en-US" sz="1200" b="1" i="0" kern="1200" cap="all" baseline="0" dirty="0">
                <a:solidFill>
                  <a:schemeClr val="bg1"/>
                </a:solidFill>
                <a:ea typeface="Baskerville" panose="02020502070401020303" pitchFamily="18" charset="0"/>
              </a:rPr>
            </a:br>
            <a:br>
              <a:rPr lang="en-US" sz="1200" b="1" cap="all" dirty="0">
                <a:solidFill>
                  <a:schemeClr val="bg1"/>
                </a:solidFill>
                <a:ea typeface="Baskerville" panose="02020502070401020303" pitchFamily="18" charset="0"/>
              </a:rPr>
            </a:br>
            <a:r>
              <a:rPr lang="en-US" sz="1200" b="1" cap="all" dirty="0">
                <a:solidFill>
                  <a:schemeClr val="bg1"/>
                </a:solidFill>
                <a:ea typeface="Baskerville" panose="02020502070401020303" pitchFamily="18" charset="0"/>
              </a:rPr>
              <a:t>rad - index of accessibility to radial highways </a:t>
            </a:r>
            <a:endParaRPr lang="en-US" sz="1200" b="1" i="0" kern="1200" cap="all" baseline="0" dirty="0">
              <a:solidFill>
                <a:schemeClr val="bg1"/>
              </a:solidFill>
              <a:ea typeface="Baskerville" panose="02020502070401020303" pitchFamily="18" charset="0"/>
            </a:endParaRPr>
          </a:p>
        </p:txBody>
      </p:sp>
      <p:sp>
        <p:nvSpPr>
          <p:cNvPr id="13" name="Graphic 17">
            <a:extLst>
              <a:ext uri="{FF2B5EF4-FFF2-40B4-BE49-F238E27FC236}">
                <a16:creationId xmlns:a16="http://schemas.microsoft.com/office/drawing/2014/main" id="{B71758F4-3F46-45DA-8AC5-4E508DA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12034" y="1267063"/>
            <a:ext cx="139037" cy="139039"/>
          </a:xfrm>
          <a:custGeom>
            <a:avLst/>
            <a:gdLst>
              <a:gd name="connsiteX0" fmla="*/ 129600 w 139037"/>
              <a:gd name="connsiteY0" fmla="*/ 60082 h 139039"/>
              <a:gd name="connsiteX1" fmla="*/ 78955 w 139037"/>
              <a:gd name="connsiteY1" fmla="*/ 60082 h 139039"/>
              <a:gd name="connsiteX2" fmla="*/ 78955 w 139037"/>
              <a:gd name="connsiteY2" fmla="*/ 9437 h 139039"/>
              <a:gd name="connsiteX3" fmla="*/ 69519 w 139037"/>
              <a:gd name="connsiteY3" fmla="*/ 0 h 139039"/>
              <a:gd name="connsiteX4" fmla="*/ 60082 w 139037"/>
              <a:gd name="connsiteY4" fmla="*/ 9437 h 139039"/>
              <a:gd name="connsiteX5" fmla="*/ 60082 w 139037"/>
              <a:gd name="connsiteY5" fmla="*/ 60082 h 139039"/>
              <a:gd name="connsiteX6" fmla="*/ 9437 w 139037"/>
              <a:gd name="connsiteY6" fmla="*/ 60082 h 139039"/>
              <a:gd name="connsiteX7" fmla="*/ 0 w 139037"/>
              <a:gd name="connsiteY7" fmla="*/ 69520 h 139039"/>
              <a:gd name="connsiteX8" fmla="*/ 9437 w 139037"/>
              <a:gd name="connsiteY8" fmla="*/ 78957 h 139039"/>
              <a:gd name="connsiteX9" fmla="*/ 60082 w 139037"/>
              <a:gd name="connsiteY9" fmla="*/ 78957 h 139039"/>
              <a:gd name="connsiteX10" fmla="*/ 60082 w 139037"/>
              <a:gd name="connsiteY10" fmla="*/ 129602 h 139039"/>
              <a:gd name="connsiteX11" fmla="*/ 69519 w 139037"/>
              <a:gd name="connsiteY11" fmla="*/ 139039 h 139039"/>
              <a:gd name="connsiteX12" fmla="*/ 78955 w 139037"/>
              <a:gd name="connsiteY12" fmla="*/ 129602 h 139039"/>
              <a:gd name="connsiteX13" fmla="*/ 78955 w 139037"/>
              <a:gd name="connsiteY13" fmla="*/ 78957 h 139039"/>
              <a:gd name="connsiteX14" fmla="*/ 129600 w 139037"/>
              <a:gd name="connsiteY14" fmla="*/ 78957 h 139039"/>
              <a:gd name="connsiteX15" fmla="*/ 139037 w 139037"/>
              <a:gd name="connsiteY15" fmla="*/ 69520 h 139039"/>
              <a:gd name="connsiteX16" fmla="*/ 129600 w 139037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7" h="139039">
                <a:moveTo>
                  <a:pt x="129600" y="60082"/>
                </a:moveTo>
                <a:lnTo>
                  <a:pt x="78955" y="60082"/>
                </a:lnTo>
                <a:lnTo>
                  <a:pt x="78955" y="9437"/>
                </a:lnTo>
                <a:cubicBezTo>
                  <a:pt x="78955" y="4225"/>
                  <a:pt x="74730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7" y="139039"/>
                  <a:pt x="69519" y="139039"/>
                </a:cubicBezTo>
                <a:cubicBezTo>
                  <a:pt x="74730" y="139039"/>
                  <a:pt x="78955" y="134814"/>
                  <a:pt x="78955" y="129602"/>
                </a:cubicBezTo>
                <a:lnTo>
                  <a:pt x="78955" y="78957"/>
                </a:lnTo>
                <a:lnTo>
                  <a:pt x="129600" y="78957"/>
                </a:lnTo>
                <a:cubicBezTo>
                  <a:pt x="134812" y="78957"/>
                  <a:pt x="139037" y="74731"/>
                  <a:pt x="139037" y="69520"/>
                </a:cubicBezTo>
                <a:cubicBezTo>
                  <a:pt x="139037" y="64308"/>
                  <a:pt x="134812" y="60082"/>
                  <a:pt x="129600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47322" y="1598246"/>
            <a:ext cx="0" cy="5259754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8A140C8A-9FA2-7444-B8D4-C5CAC2D7D5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5000" b="1"/>
          <a:stretch/>
        </p:blipFill>
        <p:spPr>
          <a:xfrm>
            <a:off x="5986926" y="1598246"/>
            <a:ext cx="5569864" cy="4783504"/>
          </a:xfrm>
          <a:prstGeom prst="rect">
            <a:avLst/>
          </a:prstGeom>
        </p:spPr>
      </p:pic>
      <p:sp>
        <p:nvSpPr>
          <p:cNvPr id="17" name="Graphic 21">
            <a:extLst>
              <a:ext uri="{FF2B5EF4-FFF2-40B4-BE49-F238E27FC236}">
                <a16:creationId xmlns:a16="http://schemas.microsoft.com/office/drawing/2014/main" id="{8D61482F-F3C5-4D66-8C5D-C6BBE3E127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752801" y="1659316"/>
            <a:ext cx="127713" cy="127714"/>
          </a:xfrm>
          <a:custGeom>
            <a:avLst/>
            <a:gdLst>
              <a:gd name="connsiteX0" fmla="*/ 63857 w 127713"/>
              <a:gd name="connsiteY0" fmla="*/ 18874 h 127714"/>
              <a:gd name="connsiteX1" fmla="*/ 108839 w 127713"/>
              <a:gd name="connsiteY1" fmla="*/ 63857 h 127714"/>
              <a:gd name="connsiteX2" fmla="*/ 63857 w 127713"/>
              <a:gd name="connsiteY2" fmla="*/ 108840 h 127714"/>
              <a:gd name="connsiteX3" fmla="*/ 18874 w 127713"/>
              <a:gd name="connsiteY3" fmla="*/ 63857 h 127714"/>
              <a:gd name="connsiteX4" fmla="*/ 63857 w 127713"/>
              <a:gd name="connsiteY4" fmla="*/ 18874 h 127714"/>
              <a:gd name="connsiteX5" fmla="*/ 63857 w 127713"/>
              <a:gd name="connsiteY5" fmla="*/ 0 h 127714"/>
              <a:gd name="connsiteX6" fmla="*/ 0 w 127713"/>
              <a:gd name="connsiteY6" fmla="*/ 63857 h 127714"/>
              <a:gd name="connsiteX7" fmla="*/ 63857 w 127713"/>
              <a:gd name="connsiteY7" fmla="*/ 127714 h 127714"/>
              <a:gd name="connsiteX8" fmla="*/ 127713 w 127713"/>
              <a:gd name="connsiteY8" fmla="*/ 63857 h 127714"/>
              <a:gd name="connsiteX9" fmla="*/ 63857 w 127713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4">
                <a:moveTo>
                  <a:pt x="63857" y="18874"/>
                </a:moveTo>
                <a:cubicBezTo>
                  <a:pt x="88700" y="18874"/>
                  <a:pt x="108839" y="39014"/>
                  <a:pt x="108839" y="63857"/>
                </a:cubicBezTo>
                <a:cubicBezTo>
                  <a:pt x="108839" y="88700"/>
                  <a:pt x="88700" y="108840"/>
                  <a:pt x="63857" y="108840"/>
                </a:cubicBezTo>
                <a:cubicBezTo>
                  <a:pt x="39013" y="108840"/>
                  <a:pt x="18874" y="88700"/>
                  <a:pt x="18874" y="63857"/>
                </a:cubicBezTo>
                <a:cubicBezTo>
                  <a:pt x="18898" y="39024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7462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158B3569-73B2-4D05-8E95-886A6EE17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A20D80-8F74-B54E-A8C3-E3A6F31A73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" y="1598246"/>
            <a:ext cx="4412419" cy="3626217"/>
          </a:xfrm>
        </p:spPr>
        <p:txBody>
          <a:bodyPr anchor="t">
            <a:normAutofit/>
          </a:bodyPr>
          <a:lstStyle/>
          <a:p>
            <a:r>
              <a:rPr lang="en-US" sz="4800" dirty="0" err="1">
                <a:solidFill>
                  <a:schemeClr val="bg1"/>
                </a:solidFill>
              </a:rPr>
              <a:t>Medv</a:t>
            </a:r>
            <a:r>
              <a:rPr lang="en-US" sz="4800" dirty="0">
                <a:solidFill>
                  <a:schemeClr val="bg1"/>
                </a:solidFill>
              </a:rPr>
              <a:t> histogram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8FDCFB-3C72-F241-9B59-75960632FB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200" y="5350213"/>
            <a:ext cx="4412417" cy="1031537"/>
          </a:xfrm>
        </p:spPr>
        <p:txBody>
          <a:bodyPr>
            <a:normAutofit/>
          </a:bodyPr>
          <a:lstStyle/>
          <a:p>
            <a:pPr algn="r"/>
            <a:endParaRPr lang="en-US" sz="3200">
              <a:solidFill>
                <a:schemeClr val="bg1"/>
              </a:solidFill>
            </a:endParaRPr>
          </a:p>
        </p:txBody>
      </p:sp>
      <p:sp>
        <p:nvSpPr>
          <p:cNvPr id="19" name="Graphic 17">
            <a:extLst>
              <a:ext uri="{FF2B5EF4-FFF2-40B4-BE49-F238E27FC236}">
                <a16:creationId xmlns:a16="http://schemas.microsoft.com/office/drawing/2014/main" id="{B71758F4-3F46-45DA-8AC5-4E508DA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12034" y="1267063"/>
            <a:ext cx="139037" cy="139039"/>
          </a:xfrm>
          <a:custGeom>
            <a:avLst/>
            <a:gdLst>
              <a:gd name="connsiteX0" fmla="*/ 129600 w 139037"/>
              <a:gd name="connsiteY0" fmla="*/ 60082 h 139039"/>
              <a:gd name="connsiteX1" fmla="*/ 78955 w 139037"/>
              <a:gd name="connsiteY1" fmla="*/ 60082 h 139039"/>
              <a:gd name="connsiteX2" fmla="*/ 78955 w 139037"/>
              <a:gd name="connsiteY2" fmla="*/ 9437 h 139039"/>
              <a:gd name="connsiteX3" fmla="*/ 69519 w 139037"/>
              <a:gd name="connsiteY3" fmla="*/ 0 h 139039"/>
              <a:gd name="connsiteX4" fmla="*/ 60082 w 139037"/>
              <a:gd name="connsiteY4" fmla="*/ 9437 h 139039"/>
              <a:gd name="connsiteX5" fmla="*/ 60082 w 139037"/>
              <a:gd name="connsiteY5" fmla="*/ 60082 h 139039"/>
              <a:gd name="connsiteX6" fmla="*/ 9437 w 139037"/>
              <a:gd name="connsiteY6" fmla="*/ 60082 h 139039"/>
              <a:gd name="connsiteX7" fmla="*/ 0 w 139037"/>
              <a:gd name="connsiteY7" fmla="*/ 69520 h 139039"/>
              <a:gd name="connsiteX8" fmla="*/ 9437 w 139037"/>
              <a:gd name="connsiteY8" fmla="*/ 78957 h 139039"/>
              <a:gd name="connsiteX9" fmla="*/ 60082 w 139037"/>
              <a:gd name="connsiteY9" fmla="*/ 78957 h 139039"/>
              <a:gd name="connsiteX10" fmla="*/ 60082 w 139037"/>
              <a:gd name="connsiteY10" fmla="*/ 129602 h 139039"/>
              <a:gd name="connsiteX11" fmla="*/ 69519 w 139037"/>
              <a:gd name="connsiteY11" fmla="*/ 139039 h 139039"/>
              <a:gd name="connsiteX12" fmla="*/ 78955 w 139037"/>
              <a:gd name="connsiteY12" fmla="*/ 129602 h 139039"/>
              <a:gd name="connsiteX13" fmla="*/ 78955 w 139037"/>
              <a:gd name="connsiteY13" fmla="*/ 78957 h 139039"/>
              <a:gd name="connsiteX14" fmla="*/ 129600 w 139037"/>
              <a:gd name="connsiteY14" fmla="*/ 78957 h 139039"/>
              <a:gd name="connsiteX15" fmla="*/ 139037 w 139037"/>
              <a:gd name="connsiteY15" fmla="*/ 69520 h 139039"/>
              <a:gd name="connsiteX16" fmla="*/ 129600 w 139037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7" h="139039">
                <a:moveTo>
                  <a:pt x="129600" y="60082"/>
                </a:moveTo>
                <a:lnTo>
                  <a:pt x="78955" y="60082"/>
                </a:lnTo>
                <a:lnTo>
                  <a:pt x="78955" y="9437"/>
                </a:lnTo>
                <a:cubicBezTo>
                  <a:pt x="78955" y="4225"/>
                  <a:pt x="74730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7" y="139039"/>
                  <a:pt x="69519" y="139039"/>
                </a:cubicBezTo>
                <a:cubicBezTo>
                  <a:pt x="74730" y="139039"/>
                  <a:pt x="78955" y="134814"/>
                  <a:pt x="78955" y="129602"/>
                </a:cubicBezTo>
                <a:lnTo>
                  <a:pt x="78955" y="78957"/>
                </a:lnTo>
                <a:lnTo>
                  <a:pt x="129600" y="78957"/>
                </a:lnTo>
                <a:cubicBezTo>
                  <a:pt x="134812" y="78957"/>
                  <a:pt x="139037" y="74731"/>
                  <a:pt x="139037" y="69520"/>
                </a:cubicBezTo>
                <a:cubicBezTo>
                  <a:pt x="139037" y="64308"/>
                  <a:pt x="134812" y="60082"/>
                  <a:pt x="129600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47322" y="1589368"/>
            <a:ext cx="0" cy="5259754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CA870CE1-A891-9749-8F38-7ADA44519D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6926" y="2029406"/>
            <a:ext cx="5569864" cy="3921184"/>
          </a:xfrm>
          <a:prstGeom prst="rect">
            <a:avLst/>
          </a:prstGeom>
        </p:spPr>
      </p:pic>
      <p:sp>
        <p:nvSpPr>
          <p:cNvPr id="23" name="Graphic 21">
            <a:extLst>
              <a:ext uri="{FF2B5EF4-FFF2-40B4-BE49-F238E27FC236}">
                <a16:creationId xmlns:a16="http://schemas.microsoft.com/office/drawing/2014/main" id="{8D61482F-F3C5-4D66-8C5D-C6BBE3E127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752801" y="1659316"/>
            <a:ext cx="127713" cy="127714"/>
          </a:xfrm>
          <a:custGeom>
            <a:avLst/>
            <a:gdLst>
              <a:gd name="connsiteX0" fmla="*/ 63857 w 127713"/>
              <a:gd name="connsiteY0" fmla="*/ 18874 h 127714"/>
              <a:gd name="connsiteX1" fmla="*/ 108839 w 127713"/>
              <a:gd name="connsiteY1" fmla="*/ 63857 h 127714"/>
              <a:gd name="connsiteX2" fmla="*/ 63857 w 127713"/>
              <a:gd name="connsiteY2" fmla="*/ 108840 h 127714"/>
              <a:gd name="connsiteX3" fmla="*/ 18874 w 127713"/>
              <a:gd name="connsiteY3" fmla="*/ 63857 h 127714"/>
              <a:gd name="connsiteX4" fmla="*/ 63857 w 127713"/>
              <a:gd name="connsiteY4" fmla="*/ 18874 h 127714"/>
              <a:gd name="connsiteX5" fmla="*/ 63857 w 127713"/>
              <a:gd name="connsiteY5" fmla="*/ 0 h 127714"/>
              <a:gd name="connsiteX6" fmla="*/ 0 w 127713"/>
              <a:gd name="connsiteY6" fmla="*/ 63857 h 127714"/>
              <a:gd name="connsiteX7" fmla="*/ 63857 w 127713"/>
              <a:gd name="connsiteY7" fmla="*/ 127714 h 127714"/>
              <a:gd name="connsiteX8" fmla="*/ 127713 w 127713"/>
              <a:gd name="connsiteY8" fmla="*/ 63857 h 127714"/>
              <a:gd name="connsiteX9" fmla="*/ 63857 w 127713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4">
                <a:moveTo>
                  <a:pt x="63857" y="18874"/>
                </a:moveTo>
                <a:cubicBezTo>
                  <a:pt x="88700" y="18874"/>
                  <a:pt x="108839" y="39014"/>
                  <a:pt x="108839" y="63857"/>
                </a:cubicBezTo>
                <a:cubicBezTo>
                  <a:pt x="108839" y="88700"/>
                  <a:pt x="88700" y="108840"/>
                  <a:pt x="63857" y="108840"/>
                </a:cubicBezTo>
                <a:cubicBezTo>
                  <a:pt x="39013" y="108840"/>
                  <a:pt x="18874" y="88700"/>
                  <a:pt x="18874" y="63857"/>
                </a:cubicBezTo>
                <a:cubicBezTo>
                  <a:pt x="18898" y="39024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4468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1B787A8-0D67-4B7E-9B48-86BD906AB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158B3569-73B2-4D05-8E95-886A6EE17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DED3B-BCA5-C645-AB0C-FE722F358D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98246"/>
            <a:ext cx="4412419" cy="362621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i="0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Age histogram</a:t>
            </a:r>
          </a:p>
        </p:txBody>
      </p:sp>
      <p:sp>
        <p:nvSpPr>
          <p:cNvPr id="33" name="Graphic 17">
            <a:extLst>
              <a:ext uri="{FF2B5EF4-FFF2-40B4-BE49-F238E27FC236}">
                <a16:creationId xmlns:a16="http://schemas.microsoft.com/office/drawing/2014/main" id="{B71758F4-3F46-45DA-8AC5-4E508DA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12034" y="1267063"/>
            <a:ext cx="139037" cy="139039"/>
          </a:xfrm>
          <a:custGeom>
            <a:avLst/>
            <a:gdLst>
              <a:gd name="connsiteX0" fmla="*/ 129600 w 139037"/>
              <a:gd name="connsiteY0" fmla="*/ 60082 h 139039"/>
              <a:gd name="connsiteX1" fmla="*/ 78955 w 139037"/>
              <a:gd name="connsiteY1" fmla="*/ 60082 h 139039"/>
              <a:gd name="connsiteX2" fmla="*/ 78955 w 139037"/>
              <a:gd name="connsiteY2" fmla="*/ 9437 h 139039"/>
              <a:gd name="connsiteX3" fmla="*/ 69519 w 139037"/>
              <a:gd name="connsiteY3" fmla="*/ 0 h 139039"/>
              <a:gd name="connsiteX4" fmla="*/ 60082 w 139037"/>
              <a:gd name="connsiteY4" fmla="*/ 9437 h 139039"/>
              <a:gd name="connsiteX5" fmla="*/ 60082 w 139037"/>
              <a:gd name="connsiteY5" fmla="*/ 60082 h 139039"/>
              <a:gd name="connsiteX6" fmla="*/ 9437 w 139037"/>
              <a:gd name="connsiteY6" fmla="*/ 60082 h 139039"/>
              <a:gd name="connsiteX7" fmla="*/ 0 w 139037"/>
              <a:gd name="connsiteY7" fmla="*/ 69520 h 139039"/>
              <a:gd name="connsiteX8" fmla="*/ 9437 w 139037"/>
              <a:gd name="connsiteY8" fmla="*/ 78957 h 139039"/>
              <a:gd name="connsiteX9" fmla="*/ 60082 w 139037"/>
              <a:gd name="connsiteY9" fmla="*/ 78957 h 139039"/>
              <a:gd name="connsiteX10" fmla="*/ 60082 w 139037"/>
              <a:gd name="connsiteY10" fmla="*/ 129602 h 139039"/>
              <a:gd name="connsiteX11" fmla="*/ 69519 w 139037"/>
              <a:gd name="connsiteY11" fmla="*/ 139039 h 139039"/>
              <a:gd name="connsiteX12" fmla="*/ 78955 w 139037"/>
              <a:gd name="connsiteY12" fmla="*/ 129602 h 139039"/>
              <a:gd name="connsiteX13" fmla="*/ 78955 w 139037"/>
              <a:gd name="connsiteY13" fmla="*/ 78957 h 139039"/>
              <a:gd name="connsiteX14" fmla="*/ 129600 w 139037"/>
              <a:gd name="connsiteY14" fmla="*/ 78957 h 139039"/>
              <a:gd name="connsiteX15" fmla="*/ 139037 w 139037"/>
              <a:gd name="connsiteY15" fmla="*/ 69520 h 139039"/>
              <a:gd name="connsiteX16" fmla="*/ 129600 w 139037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7" h="139039">
                <a:moveTo>
                  <a:pt x="129600" y="60082"/>
                </a:moveTo>
                <a:lnTo>
                  <a:pt x="78955" y="60082"/>
                </a:lnTo>
                <a:lnTo>
                  <a:pt x="78955" y="9437"/>
                </a:lnTo>
                <a:cubicBezTo>
                  <a:pt x="78955" y="4225"/>
                  <a:pt x="74730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7" y="139039"/>
                  <a:pt x="69519" y="139039"/>
                </a:cubicBezTo>
                <a:cubicBezTo>
                  <a:pt x="74730" y="139039"/>
                  <a:pt x="78955" y="134814"/>
                  <a:pt x="78955" y="129602"/>
                </a:cubicBezTo>
                <a:lnTo>
                  <a:pt x="78955" y="78957"/>
                </a:lnTo>
                <a:lnTo>
                  <a:pt x="129600" y="78957"/>
                </a:lnTo>
                <a:cubicBezTo>
                  <a:pt x="134812" y="78957"/>
                  <a:pt x="139037" y="74731"/>
                  <a:pt x="139037" y="69520"/>
                </a:cubicBezTo>
                <a:cubicBezTo>
                  <a:pt x="139037" y="64308"/>
                  <a:pt x="134812" y="60082"/>
                  <a:pt x="129600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47322" y="1598246"/>
            <a:ext cx="0" cy="5259754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C84B66DC-F2E3-7245-9058-F0D7335595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027" r="-2" b="-2"/>
          <a:stretch/>
        </p:blipFill>
        <p:spPr>
          <a:xfrm>
            <a:off x="5986926" y="1598246"/>
            <a:ext cx="5569864" cy="4783504"/>
          </a:xfrm>
          <a:prstGeom prst="rect">
            <a:avLst/>
          </a:prstGeom>
        </p:spPr>
      </p:pic>
      <p:sp>
        <p:nvSpPr>
          <p:cNvPr id="37" name="Graphic 21">
            <a:extLst>
              <a:ext uri="{FF2B5EF4-FFF2-40B4-BE49-F238E27FC236}">
                <a16:creationId xmlns:a16="http://schemas.microsoft.com/office/drawing/2014/main" id="{8D61482F-F3C5-4D66-8C5D-C6BBE3E127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752801" y="1659316"/>
            <a:ext cx="127713" cy="127714"/>
          </a:xfrm>
          <a:custGeom>
            <a:avLst/>
            <a:gdLst>
              <a:gd name="connsiteX0" fmla="*/ 63857 w 127713"/>
              <a:gd name="connsiteY0" fmla="*/ 18874 h 127714"/>
              <a:gd name="connsiteX1" fmla="*/ 108839 w 127713"/>
              <a:gd name="connsiteY1" fmla="*/ 63857 h 127714"/>
              <a:gd name="connsiteX2" fmla="*/ 63857 w 127713"/>
              <a:gd name="connsiteY2" fmla="*/ 108840 h 127714"/>
              <a:gd name="connsiteX3" fmla="*/ 18874 w 127713"/>
              <a:gd name="connsiteY3" fmla="*/ 63857 h 127714"/>
              <a:gd name="connsiteX4" fmla="*/ 63857 w 127713"/>
              <a:gd name="connsiteY4" fmla="*/ 18874 h 127714"/>
              <a:gd name="connsiteX5" fmla="*/ 63857 w 127713"/>
              <a:gd name="connsiteY5" fmla="*/ 0 h 127714"/>
              <a:gd name="connsiteX6" fmla="*/ 0 w 127713"/>
              <a:gd name="connsiteY6" fmla="*/ 63857 h 127714"/>
              <a:gd name="connsiteX7" fmla="*/ 63857 w 127713"/>
              <a:gd name="connsiteY7" fmla="*/ 127714 h 127714"/>
              <a:gd name="connsiteX8" fmla="*/ 127713 w 127713"/>
              <a:gd name="connsiteY8" fmla="*/ 63857 h 127714"/>
              <a:gd name="connsiteX9" fmla="*/ 63857 w 127713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4">
                <a:moveTo>
                  <a:pt x="63857" y="18874"/>
                </a:moveTo>
                <a:cubicBezTo>
                  <a:pt x="88700" y="18874"/>
                  <a:pt x="108839" y="39014"/>
                  <a:pt x="108839" y="63857"/>
                </a:cubicBezTo>
                <a:cubicBezTo>
                  <a:pt x="108839" y="88700"/>
                  <a:pt x="88700" y="108840"/>
                  <a:pt x="63857" y="108840"/>
                </a:cubicBezTo>
                <a:cubicBezTo>
                  <a:pt x="39013" y="108840"/>
                  <a:pt x="18874" y="88700"/>
                  <a:pt x="18874" y="63857"/>
                </a:cubicBezTo>
                <a:cubicBezTo>
                  <a:pt x="18898" y="39024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5483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1B787A8-0D67-4B7E-9B48-86BD906AB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158B3569-73B2-4D05-8E95-886A6EE17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DED3B-BCA5-C645-AB0C-FE722F358D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98246"/>
            <a:ext cx="4412419" cy="362621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400" b="1" i="0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Crim histogram</a:t>
            </a:r>
          </a:p>
        </p:txBody>
      </p:sp>
      <p:sp>
        <p:nvSpPr>
          <p:cNvPr id="13" name="Graphic 17">
            <a:extLst>
              <a:ext uri="{FF2B5EF4-FFF2-40B4-BE49-F238E27FC236}">
                <a16:creationId xmlns:a16="http://schemas.microsoft.com/office/drawing/2014/main" id="{B71758F4-3F46-45DA-8AC5-4E508DA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12034" y="1267063"/>
            <a:ext cx="139037" cy="139039"/>
          </a:xfrm>
          <a:custGeom>
            <a:avLst/>
            <a:gdLst>
              <a:gd name="connsiteX0" fmla="*/ 129600 w 139037"/>
              <a:gd name="connsiteY0" fmla="*/ 60082 h 139039"/>
              <a:gd name="connsiteX1" fmla="*/ 78955 w 139037"/>
              <a:gd name="connsiteY1" fmla="*/ 60082 h 139039"/>
              <a:gd name="connsiteX2" fmla="*/ 78955 w 139037"/>
              <a:gd name="connsiteY2" fmla="*/ 9437 h 139039"/>
              <a:gd name="connsiteX3" fmla="*/ 69519 w 139037"/>
              <a:gd name="connsiteY3" fmla="*/ 0 h 139039"/>
              <a:gd name="connsiteX4" fmla="*/ 60082 w 139037"/>
              <a:gd name="connsiteY4" fmla="*/ 9437 h 139039"/>
              <a:gd name="connsiteX5" fmla="*/ 60082 w 139037"/>
              <a:gd name="connsiteY5" fmla="*/ 60082 h 139039"/>
              <a:gd name="connsiteX6" fmla="*/ 9437 w 139037"/>
              <a:gd name="connsiteY6" fmla="*/ 60082 h 139039"/>
              <a:gd name="connsiteX7" fmla="*/ 0 w 139037"/>
              <a:gd name="connsiteY7" fmla="*/ 69520 h 139039"/>
              <a:gd name="connsiteX8" fmla="*/ 9437 w 139037"/>
              <a:gd name="connsiteY8" fmla="*/ 78957 h 139039"/>
              <a:gd name="connsiteX9" fmla="*/ 60082 w 139037"/>
              <a:gd name="connsiteY9" fmla="*/ 78957 h 139039"/>
              <a:gd name="connsiteX10" fmla="*/ 60082 w 139037"/>
              <a:gd name="connsiteY10" fmla="*/ 129602 h 139039"/>
              <a:gd name="connsiteX11" fmla="*/ 69519 w 139037"/>
              <a:gd name="connsiteY11" fmla="*/ 139039 h 139039"/>
              <a:gd name="connsiteX12" fmla="*/ 78955 w 139037"/>
              <a:gd name="connsiteY12" fmla="*/ 129602 h 139039"/>
              <a:gd name="connsiteX13" fmla="*/ 78955 w 139037"/>
              <a:gd name="connsiteY13" fmla="*/ 78957 h 139039"/>
              <a:gd name="connsiteX14" fmla="*/ 129600 w 139037"/>
              <a:gd name="connsiteY14" fmla="*/ 78957 h 139039"/>
              <a:gd name="connsiteX15" fmla="*/ 139037 w 139037"/>
              <a:gd name="connsiteY15" fmla="*/ 69520 h 139039"/>
              <a:gd name="connsiteX16" fmla="*/ 129600 w 139037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7" h="139039">
                <a:moveTo>
                  <a:pt x="129600" y="60082"/>
                </a:moveTo>
                <a:lnTo>
                  <a:pt x="78955" y="60082"/>
                </a:lnTo>
                <a:lnTo>
                  <a:pt x="78955" y="9437"/>
                </a:lnTo>
                <a:cubicBezTo>
                  <a:pt x="78955" y="4225"/>
                  <a:pt x="74730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7" y="139039"/>
                  <a:pt x="69519" y="139039"/>
                </a:cubicBezTo>
                <a:cubicBezTo>
                  <a:pt x="74730" y="139039"/>
                  <a:pt x="78955" y="134814"/>
                  <a:pt x="78955" y="129602"/>
                </a:cubicBezTo>
                <a:lnTo>
                  <a:pt x="78955" y="78957"/>
                </a:lnTo>
                <a:lnTo>
                  <a:pt x="129600" y="78957"/>
                </a:lnTo>
                <a:cubicBezTo>
                  <a:pt x="134812" y="78957"/>
                  <a:pt x="139037" y="74731"/>
                  <a:pt x="139037" y="69520"/>
                </a:cubicBezTo>
                <a:cubicBezTo>
                  <a:pt x="139037" y="64308"/>
                  <a:pt x="134812" y="60082"/>
                  <a:pt x="129600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47322" y="1598246"/>
            <a:ext cx="0" cy="5259754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Chart, histogram&#10;&#10;Description automatically generated">
            <a:extLst>
              <a:ext uri="{FF2B5EF4-FFF2-40B4-BE49-F238E27FC236}">
                <a16:creationId xmlns:a16="http://schemas.microsoft.com/office/drawing/2014/main" id="{C3B8F891-1291-7A41-8BD5-522146B14E6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8025" b="-2"/>
          <a:stretch/>
        </p:blipFill>
        <p:spPr>
          <a:xfrm>
            <a:off x="5986926" y="1598246"/>
            <a:ext cx="5569864" cy="4783504"/>
          </a:xfrm>
          <a:prstGeom prst="rect">
            <a:avLst/>
          </a:prstGeom>
        </p:spPr>
      </p:pic>
      <p:sp>
        <p:nvSpPr>
          <p:cNvPr id="17" name="Graphic 21">
            <a:extLst>
              <a:ext uri="{FF2B5EF4-FFF2-40B4-BE49-F238E27FC236}">
                <a16:creationId xmlns:a16="http://schemas.microsoft.com/office/drawing/2014/main" id="{8D61482F-F3C5-4D66-8C5D-C6BBE3E127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752801" y="1659316"/>
            <a:ext cx="127713" cy="127714"/>
          </a:xfrm>
          <a:custGeom>
            <a:avLst/>
            <a:gdLst>
              <a:gd name="connsiteX0" fmla="*/ 63857 w 127713"/>
              <a:gd name="connsiteY0" fmla="*/ 18874 h 127714"/>
              <a:gd name="connsiteX1" fmla="*/ 108839 w 127713"/>
              <a:gd name="connsiteY1" fmla="*/ 63857 h 127714"/>
              <a:gd name="connsiteX2" fmla="*/ 63857 w 127713"/>
              <a:gd name="connsiteY2" fmla="*/ 108840 h 127714"/>
              <a:gd name="connsiteX3" fmla="*/ 18874 w 127713"/>
              <a:gd name="connsiteY3" fmla="*/ 63857 h 127714"/>
              <a:gd name="connsiteX4" fmla="*/ 63857 w 127713"/>
              <a:gd name="connsiteY4" fmla="*/ 18874 h 127714"/>
              <a:gd name="connsiteX5" fmla="*/ 63857 w 127713"/>
              <a:gd name="connsiteY5" fmla="*/ 0 h 127714"/>
              <a:gd name="connsiteX6" fmla="*/ 0 w 127713"/>
              <a:gd name="connsiteY6" fmla="*/ 63857 h 127714"/>
              <a:gd name="connsiteX7" fmla="*/ 63857 w 127713"/>
              <a:gd name="connsiteY7" fmla="*/ 127714 h 127714"/>
              <a:gd name="connsiteX8" fmla="*/ 127713 w 127713"/>
              <a:gd name="connsiteY8" fmla="*/ 63857 h 127714"/>
              <a:gd name="connsiteX9" fmla="*/ 63857 w 127713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4">
                <a:moveTo>
                  <a:pt x="63857" y="18874"/>
                </a:moveTo>
                <a:cubicBezTo>
                  <a:pt x="88700" y="18874"/>
                  <a:pt x="108839" y="39014"/>
                  <a:pt x="108839" y="63857"/>
                </a:cubicBezTo>
                <a:cubicBezTo>
                  <a:pt x="108839" y="88700"/>
                  <a:pt x="88700" y="108840"/>
                  <a:pt x="63857" y="108840"/>
                </a:cubicBezTo>
                <a:cubicBezTo>
                  <a:pt x="39013" y="108840"/>
                  <a:pt x="18874" y="88700"/>
                  <a:pt x="18874" y="63857"/>
                </a:cubicBezTo>
                <a:cubicBezTo>
                  <a:pt x="18898" y="39024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6616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1B787A8-0D67-4B7E-9B48-86BD906AB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158B3569-73B2-4D05-8E95-886A6EE17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F001E6-12F0-5C4A-AF6F-E53D65B30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98246"/>
            <a:ext cx="4412419" cy="362621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400" b="1" i="0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TAX HISTOGRAM</a:t>
            </a:r>
          </a:p>
        </p:txBody>
      </p:sp>
      <p:sp>
        <p:nvSpPr>
          <p:cNvPr id="33" name="Graphic 17">
            <a:extLst>
              <a:ext uri="{FF2B5EF4-FFF2-40B4-BE49-F238E27FC236}">
                <a16:creationId xmlns:a16="http://schemas.microsoft.com/office/drawing/2014/main" id="{B71758F4-3F46-45DA-8AC5-4E508DA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12034" y="1267063"/>
            <a:ext cx="139037" cy="139039"/>
          </a:xfrm>
          <a:custGeom>
            <a:avLst/>
            <a:gdLst>
              <a:gd name="connsiteX0" fmla="*/ 129600 w 139037"/>
              <a:gd name="connsiteY0" fmla="*/ 60082 h 139039"/>
              <a:gd name="connsiteX1" fmla="*/ 78955 w 139037"/>
              <a:gd name="connsiteY1" fmla="*/ 60082 h 139039"/>
              <a:gd name="connsiteX2" fmla="*/ 78955 w 139037"/>
              <a:gd name="connsiteY2" fmla="*/ 9437 h 139039"/>
              <a:gd name="connsiteX3" fmla="*/ 69519 w 139037"/>
              <a:gd name="connsiteY3" fmla="*/ 0 h 139039"/>
              <a:gd name="connsiteX4" fmla="*/ 60082 w 139037"/>
              <a:gd name="connsiteY4" fmla="*/ 9437 h 139039"/>
              <a:gd name="connsiteX5" fmla="*/ 60082 w 139037"/>
              <a:gd name="connsiteY5" fmla="*/ 60082 h 139039"/>
              <a:gd name="connsiteX6" fmla="*/ 9437 w 139037"/>
              <a:gd name="connsiteY6" fmla="*/ 60082 h 139039"/>
              <a:gd name="connsiteX7" fmla="*/ 0 w 139037"/>
              <a:gd name="connsiteY7" fmla="*/ 69520 h 139039"/>
              <a:gd name="connsiteX8" fmla="*/ 9437 w 139037"/>
              <a:gd name="connsiteY8" fmla="*/ 78957 h 139039"/>
              <a:gd name="connsiteX9" fmla="*/ 60082 w 139037"/>
              <a:gd name="connsiteY9" fmla="*/ 78957 h 139039"/>
              <a:gd name="connsiteX10" fmla="*/ 60082 w 139037"/>
              <a:gd name="connsiteY10" fmla="*/ 129602 h 139039"/>
              <a:gd name="connsiteX11" fmla="*/ 69519 w 139037"/>
              <a:gd name="connsiteY11" fmla="*/ 139039 h 139039"/>
              <a:gd name="connsiteX12" fmla="*/ 78955 w 139037"/>
              <a:gd name="connsiteY12" fmla="*/ 129602 h 139039"/>
              <a:gd name="connsiteX13" fmla="*/ 78955 w 139037"/>
              <a:gd name="connsiteY13" fmla="*/ 78957 h 139039"/>
              <a:gd name="connsiteX14" fmla="*/ 129600 w 139037"/>
              <a:gd name="connsiteY14" fmla="*/ 78957 h 139039"/>
              <a:gd name="connsiteX15" fmla="*/ 139037 w 139037"/>
              <a:gd name="connsiteY15" fmla="*/ 69520 h 139039"/>
              <a:gd name="connsiteX16" fmla="*/ 129600 w 139037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7" h="139039">
                <a:moveTo>
                  <a:pt x="129600" y="60082"/>
                </a:moveTo>
                <a:lnTo>
                  <a:pt x="78955" y="60082"/>
                </a:lnTo>
                <a:lnTo>
                  <a:pt x="78955" y="9437"/>
                </a:lnTo>
                <a:cubicBezTo>
                  <a:pt x="78955" y="4225"/>
                  <a:pt x="74730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7" y="139039"/>
                  <a:pt x="69519" y="139039"/>
                </a:cubicBezTo>
                <a:cubicBezTo>
                  <a:pt x="74730" y="139039"/>
                  <a:pt x="78955" y="134814"/>
                  <a:pt x="78955" y="129602"/>
                </a:cubicBezTo>
                <a:lnTo>
                  <a:pt x="78955" y="78957"/>
                </a:lnTo>
                <a:lnTo>
                  <a:pt x="129600" y="78957"/>
                </a:lnTo>
                <a:cubicBezTo>
                  <a:pt x="134812" y="78957"/>
                  <a:pt x="139037" y="74731"/>
                  <a:pt x="139037" y="69520"/>
                </a:cubicBezTo>
                <a:cubicBezTo>
                  <a:pt x="139037" y="64308"/>
                  <a:pt x="134812" y="60082"/>
                  <a:pt x="129600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47322" y="1589368"/>
            <a:ext cx="0" cy="5259754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2A35B90F-4E9B-6C41-9FA6-A0589346A6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6926" y="2029406"/>
            <a:ext cx="5569864" cy="3921184"/>
          </a:xfrm>
          <a:prstGeom prst="rect">
            <a:avLst/>
          </a:prstGeom>
        </p:spPr>
      </p:pic>
      <p:sp>
        <p:nvSpPr>
          <p:cNvPr id="37" name="Graphic 21">
            <a:extLst>
              <a:ext uri="{FF2B5EF4-FFF2-40B4-BE49-F238E27FC236}">
                <a16:creationId xmlns:a16="http://schemas.microsoft.com/office/drawing/2014/main" id="{8D61482F-F3C5-4D66-8C5D-C6BBE3E127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752801" y="1659316"/>
            <a:ext cx="127713" cy="127714"/>
          </a:xfrm>
          <a:custGeom>
            <a:avLst/>
            <a:gdLst>
              <a:gd name="connsiteX0" fmla="*/ 63857 w 127713"/>
              <a:gd name="connsiteY0" fmla="*/ 18874 h 127714"/>
              <a:gd name="connsiteX1" fmla="*/ 108839 w 127713"/>
              <a:gd name="connsiteY1" fmla="*/ 63857 h 127714"/>
              <a:gd name="connsiteX2" fmla="*/ 63857 w 127713"/>
              <a:gd name="connsiteY2" fmla="*/ 108840 h 127714"/>
              <a:gd name="connsiteX3" fmla="*/ 18874 w 127713"/>
              <a:gd name="connsiteY3" fmla="*/ 63857 h 127714"/>
              <a:gd name="connsiteX4" fmla="*/ 63857 w 127713"/>
              <a:gd name="connsiteY4" fmla="*/ 18874 h 127714"/>
              <a:gd name="connsiteX5" fmla="*/ 63857 w 127713"/>
              <a:gd name="connsiteY5" fmla="*/ 0 h 127714"/>
              <a:gd name="connsiteX6" fmla="*/ 0 w 127713"/>
              <a:gd name="connsiteY6" fmla="*/ 63857 h 127714"/>
              <a:gd name="connsiteX7" fmla="*/ 63857 w 127713"/>
              <a:gd name="connsiteY7" fmla="*/ 127714 h 127714"/>
              <a:gd name="connsiteX8" fmla="*/ 127713 w 127713"/>
              <a:gd name="connsiteY8" fmla="*/ 63857 h 127714"/>
              <a:gd name="connsiteX9" fmla="*/ 63857 w 127713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4">
                <a:moveTo>
                  <a:pt x="63857" y="18874"/>
                </a:moveTo>
                <a:cubicBezTo>
                  <a:pt x="88700" y="18874"/>
                  <a:pt x="108839" y="39014"/>
                  <a:pt x="108839" y="63857"/>
                </a:cubicBezTo>
                <a:cubicBezTo>
                  <a:pt x="108839" y="88700"/>
                  <a:pt x="88700" y="108840"/>
                  <a:pt x="63857" y="108840"/>
                </a:cubicBezTo>
                <a:cubicBezTo>
                  <a:pt x="39013" y="108840"/>
                  <a:pt x="18874" y="88700"/>
                  <a:pt x="18874" y="63857"/>
                </a:cubicBezTo>
                <a:cubicBezTo>
                  <a:pt x="18898" y="39024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2941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1B787A8-0D67-4B7E-9B48-86BD906AB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158B3569-73B2-4D05-8E95-886A6EE17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5F4324-CC6F-274B-BD10-9D72C9B2BA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98246"/>
            <a:ext cx="4412419" cy="362621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400" b="1" i="0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RAD HISTOGRAM</a:t>
            </a:r>
          </a:p>
        </p:txBody>
      </p:sp>
      <p:sp>
        <p:nvSpPr>
          <p:cNvPr id="33" name="Graphic 17">
            <a:extLst>
              <a:ext uri="{FF2B5EF4-FFF2-40B4-BE49-F238E27FC236}">
                <a16:creationId xmlns:a16="http://schemas.microsoft.com/office/drawing/2014/main" id="{B71758F4-3F46-45DA-8AC5-4E508DA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12034" y="1267063"/>
            <a:ext cx="139037" cy="139039"/>
          </a:xfrm>
          <a:custGeom>
            <a:avLst/>
            <a:gdLst>
              <a:gd name="connsiteX0" fmla="*/ 129600 w 139037"/>
              <a:gd name="connsiteY0" fmla="*/ 60082 h 139039"/>
              <a:gd name="connsiteX1" fmla="*/ 78955 w 139037"/>
              <a:gd name="connsiteY1" fmla="*/ 60082 h 139039"/>
              <a:gd name="connsiteX2" fmla="*/ 78955 w 139037"/>
              <a:gd name="connsiteY2" fmla="*/ 9437 h 139039"/>
              <a:gd name="connsiteX3" fmla="*/ 69519 w 139037"/>
              <a:gd name="connsiteY3" fmla="*/ 0 h 139039"/>
              <a:gd name="connsiteX4" fmla="*/ 60082 w 139037"/>
              <a:gd name="connsiteY4" fmla="*/ 9437 h 139039"/>
              <a:gd name="connsiteX5" fmla="*/ 60082 w 139037"/>
              <a:gd name="connsiteY5" fmla="*/ 60082 h 139039"/>
              <a:gd name="connsiteX6" fmla="*/ 9437 w 139037"/>
              <a:gd name="connsiteY6" fmla="*/ 60082 h 139039"/>
              <a:gd name="connsiteX7" fmla="*/ 0 w 139037"/>
              <a:gd name="connsiteY7" fmla="*/ 69520 h 139039"/>
              <a:gd name="connsiteX8" fmla="*/ 9437 w 139037"/>
              <a:gd name="connsiteY8" fmla="*/ 78957 h 139039"/>
              <a:gd name="connsiteX9" fmla="*/ 60082 w 139037"/>
              <a:gd name="connsiteY9" fmla="*/ 78957 h 139039"/>
              <a:gd name="connsiteX10" fmla="*/ 60082 w 139037"/>
              <a:gd name="connsiteY10" fmla="*/ 129602 h 139039"/>
              <a:gd name="connsiteX11" fmla="*/ 69519 w 139037"/>
              <a:gd name="connsiteY11" fmla="*/ 139039 h 139039"/>
              <a:gd name="connsiteX12" fmla="*/ 78955 w 139037"/>
              <a:gd name="connsiteY12" fmla="*/ 129602 h 139039"/>
              <a:gd name="connsiteX13" fmla="*/ 78955 w 139037"/>
              <a:gd name="connsiteY13" fmla="*/ 78957 h 139039"/>
              <a:gd name="connsiteX14" fmla="*/ 129600 w 139037"/>
              <a:gd name="connsiteY14" fmla="*/ 78957 h 139039"/>
              <a:gd name="connsiteX15" fmla="*/ 139037 w 139037"/>
              <a:gd name="connsiteY15" fmla="*/ 69520 h 139039"/>
              <a:gd name="connsiteX16" fmla="*/ 129600 w 139037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7" h="139039">
                <a:moveTo>
                  <a:pt x="129600" y="60082"/>
                </a:moveTo>
                <a:lnTo>
                  <a:pt x="78955" y="60082"/>
                </a:lnTo>
                <a:lnTo>
                  <a:pt x="78955" y="9437"/>
                </a:lnTo>
                <a:cubicBezTo>
                  <a:pt x="78955" y="4225"/>
                  <a:pt x="74730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7" y="139039"/>
                  <a:pt x="69519" y="139039"/>
                </a:cubicBezTo>
                <a:cubicBezTo>
                  <a:pt x="74730" y="139039"/>
                  <a:pt x="78955" y="134814"/>
                  <a:pt x="78955" y="129602"/>
                </a:cubicBezTo>
                <a:lnTo>
                  <a:pt x="78955" y="78957"/>
                </a:lnTo>
                <a:lnTo>
                  <a:pt x="129600" y="78957"/>
                </a:lnTo>
                <a:cubicBezTo>
                  <a:pt x="134812" y="78957"/>
                  <a:pt x="139037" y="74731"/>
                  <a:pt x="139037" y="69520"/>
                </a:cubicBezTo>
                <a:cubicBezTo>
                  <a:pt x="139037" y="64308"/>
                  <a:pt x="134812" y="60082"/>
                  <a:pt x="129600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47322" y="1589368"/>
            <a:ext cx="0" cy="5259754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CB780C6F-4266-7F49-AF1C-2C9D3BE0F5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6926" y="2050098"/>
            <a:ext cx="5569864" cy="3879799"/>
          </a:xfrm>
          <a:prstGeom prst="rect">
            <a:avLst/>
          </a:prstGeom>
        </p:spPr>
      </p:pic>
      <p:sp>
        <p:nvSpPr>
          <p:cNvPr id="37" name="Graphic 21">
            <a:extLst>
              <a:ext uri="{FF2B5EF4-FFF2-40B4-BE49-F238E27FC236}">
                <a16:creationId xmlns:a16="http://schemas.microsoft.com/office/drawing/2014/main" id="{8D61482F-F3C5-4D66-8C5D-C6BBE3E127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752801" y="1659316"/>
            <a:ext cx="127713" cy="127714"/>
          </a:xfrm>
          <a:custGeom>
            <a:avLst/>
            <a:gdLst>
              <a:gd name="connsiteX0" fmla="*/ 63857 w 127713"/>
              <a:gd name="connsiteY0" fmla="*/ 18874 h 127714"/>
              <a:gd name="connsiteX1" fmla="*/ 108839 w 127713"/>
              <a:gd name="connsiteY1" fmla="*/ 63857 h 127714"/>
              <a:gd name="connsiteX2" fmla="*/ 63857 w 127713"/>
              <a:gd name="connsiteY2" fmla="*/ 108840 h 127714"/>
              <a:gd name="connsiteX3" fmla="*/ 18874 w 127713"/>
              <a:gd name="connsiteY3" fmla="*/ 63857 h 127714"/>
              <a:gd name="connsiteX4" fmla="*/ 63857 w 127713"/>
              <a:gd name="connsiteY4" fmla="*/ 18874 h 127714"/>
              <a:gd name="connsiteX5" fmla="*/ 63857 w 127713"/>
              <a:gd name="connsiteY5" fmla="*/ 0 h 127714"/>
              <a:gd name="connsiteX6" fmla="*/ 0 w 127713"/>
              <a:gd name="connsiteY6" fmla="*/ 63857 h 127714"/>
              <a:gd name="connsiteX7" fmla="*/ 63857 w 127713"/>
              <a:gd name="connsiteY7" fmla="*/ 127714 h 127714"/>
              <a:gd name="connsiteX8" fmla="*/ 127713 w 127713"/>
              <a:gd name="connsiteY8" fmla="*/ 63857 h 127714"/>
              <a:gd name="connsiteX9" fmla="*/ 63857 w 127713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4">
                <a:moveTo>
                  <a:pt x="63857" y="18874"/>
                </a:moveTo>
                <a:cubicBezTo>
                  <a:pt x="88700" y="18874"/>
                  <a:pt x="108839" y="39014"/>
                  <a:pt x="108839" y="63857"/>
                </a:cubicBezTo>
                <a:cubicBezTo>
                  <a:pt x="108839" y="88700"/>
                  <a:pt x="88700" y="108840"/>
                  <a:pt x="63857" y="108840"/>
                </a:cubicBezTo>
                <a:cubicBezTo>
                  <a:pt x="39013" y="108840"/>
                  <a:pt x="18874" y="88700"/>
                  <a:pt x="18874" y="63857"/>
                </a:cubicBezTo>
                <a:cubicBezTo>
                  <a:pt x="18898" y="39024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2485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traight Connector 9">
            <a:extLst>
              <a:ext uri="{FF2B5EF4-FFF2-40B4-BE49-F238E27FC236}">
                <a16:creationId xmlns:a16="http://schemas.microsoft.com/office/drawing/2014/main" id="{D1B787A8-0D67-4B7E-9B48-86BD906AB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11">
            <a:extLst>
              <a:ext uri="{FF2B5EF4-FFF2-40B4-BE49-F238E27FC236}">
                <a16:creationId xmlns:a16="http://schemas.microsoft.com/office/drawing/2014/main" id="{158B3569-73B2-4D05-8E95-886A6EE17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30CE68-B137-6D46-A316-0C376E6DE0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98246"/>
            <a:ext cx="4412419" cy="362621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b="1" cap="all" dirty="0">
                <a:solidFill>
                  <a:schemeClr val="bg1"/>
                </a:solidFill>
              </a:rPr>
              <a:t>MEAN OF VARIABLES</a:t>
            </a:r>
            <a:endParaRPr lang="en-US" sz="4000" b="1" i="0" kern="1200" cap="all" baseline="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2" name="Graphic 17">
            <a:extLst>
              <a:ext uri="{FF2B5EF4-FFF2-40B4-BE49-F238E27FC236}">
                <a16:creationId xmlns:a16="http://schemas.microsoft.com/office/drawing/2014/main" id="{B71758F4-3F46-45DA-8AC5-4E508DA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12034" y="1267063"/>
            <a:ext cx="139037" cy="139039"/>
          </a:xfrm>
          <a:custGeom>
            <a:avLst/>
            <a:gdLst>
              <a:gd name="connsiteX0" fmla="*/ 129600 w 139037"/>
              <a:gd name="connsiteY0" fmla="*/ 60082 h 139039"/>
              <a:gd name="connsiteX1" fmla="*/ 78955 w 139037"/>
              <a:gd name="connsiteY1" fmla="*/ 60082 h 139039"/>
              <a:gd name="connsiteX2" fmla="*/ 78955 w 139037"/>
              <a:gd name="connsiteY2" fmla="*/ 9437 h 139039"/>
              <a:gd name="connsiteX3" fmla="*/ 69519 w 139037"/>
              <a:gd name="connsiteY3" fmla="*/ 0 h 139039"/>
              <a:gd name="connsiteX4" fmla="*/ 60082 w 139037"/>
              <a:gd name="connsiteY4" fmla="*/ 9437 h 139039"/>
              <a:gd name="connsiteX5" fmla="*/ 60082 w 139037"/>
              <a:gd name="connsiteY5" fmla="*/ 60082 h 139039"/>
              <a:gd name="connsiteX6" fmla="*/ 9437 w 139037"/>
              <a:gd name="connsiteY6" fmla="*/ 60082 h 139039"/>
              <a:gd name="connsiteX7" fmla="*/ 0 w 139037"/>
              <a:gd name="connsiteY7" fmla="*/ 69520 h 139039"/>
              <a:gd name="connsiteX8" fmla="*/ 9437 w 139037"/>
              <a:gd name="connsiteY8" fmla="*/ 78957 h 139039"/>
              <a:gd name="connsiteX9" fmla="*/ 60082 w 139037"/>
              <a:gd name="connsiteY9" fmla="*/ 78957 h 139039"/>
              <a:gd name="connsiteX10" fmla="*/ 60082 w 139037"/>
              <a:gd name="connsiteY10" fmla="*/ 129602 h 139039"/>
              <a:gd name="connsiteX11" fmla="*/ 69519 w 139037"/>
              <a:gd name="connsiteY11" fmla="*/ 139039 h 139039"/>
              <a:gd name="connsiteX12" fmla="*/ 78955 w 139037"/>
              <a:gd name="connsiteY12" fmla="*/ 129602 h 139039"/>
              <a:gd name="connsiteX13" fmla="*/ 78955 w 139037"/>
              <a:gd name="connsiteY13" fmla="*/ 78957 h 139039"/>
              <a:gd name="connsiteX14" fmla="*/ 129600 w 139037"/>
              <a:gd name="connsiteY14" fmla="*/ 78957 h 139039"/>
              <a:gd name="connsiteX15" fmla="*/ 139037 w 139037"/>
              <a:gd name="connsiteY15" fmla="*/ 69520 h 139039"/>
              <a:gd name="connsiteX16" fmla="*/ 129600 w 139037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7" h="139039">
                <a:moveTo>
                  <a:pt x="129600" y="60082"/>
                </a:moveTo>
                <a:lnTo>
                  <a:pt x="78955" y="60082"/>
                </a:lnTo>
                <a:lnTo>
                  <a:pt x="78955" y="9437"/>
                </a:lnTo>
                <a:cubicBezTo>
                  <a:pt x="78955" y="4225"/>
                  <a:pt x="74730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7" y="139039"/>
                  <a:pt x="69519" y="139039"/>
                </a:cubicBezTo>
                <a:cubicBezTo>
                  <a:pt x="74730" y="139039"/>
                  <a:pt x="78955" y="134814"/>
                  <a:pt x="78955" y="129602"/>
                </a:cubicBezTo>
                <a:lnTo>
                  <a:pt x="78955" y="78957"/>
                </a:lnTo>
                <a:lnTo>
                  <a:pt x="129600" y="78957"/>
                </a:lnTo>
                <a:cubicBezTo>
                  <a:pt x="134812" y="78957"/>
                  <a:pt x="139037" y="74731"/>
                  <a:pt x="139037" y="69520"/>
                </a:cubicBezTo>
                <a:cubicBezTo>
                  <a:pt x="139037" y="64308"/>
                  <a:pt x="134812" y="60082"/>
                  <a:pt x="129600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23" name="Straight Connector 15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47322" y="1589368"/>
            <a:ext cx="0" cy="5259754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C87A47A-9459-1C45-9251-17CE7B99EB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85456" y="1805962"/>
            <a:ext cx="6049343" cy="2545182"/>
          </a:xfrm>
          <a:prstGeom prst="rect">
            <a:avLst/>
          </a:prstGeom>
        </p:spPr>
      </p:pic>
      <p:sp>
        <p:nvSpPr>
          <p:cNvPr id="24" name="Graphic 21">
            <a:extLst>
              <a:ext uri="{FF2B5EF4-FFF2-40B4-BE49-F238E27FC236}">
                <a16:creationId xmlns:a16="http://schemas.microsoft.com/office/drawing/2014/main" id="{8D61482F-F3C5-4D66-8C5D-C6BBE3E127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752801" y="1659316"/>
            <a:ext cx="127713" cy="127714"/>
          </a:xfrm>
          <a:custGeom>
            <a:avLst/>
            <a:gdLst>
              <a:gd name="connsiteX0" fmla="*/ 63857 w 127713"/>
              <a:gd name="connsiteY0" fmla="*/ 18874 h 127714"/>
              <a:gd name="connsiteX1" fmla="*/ 108839 w 127713"/>
              <a:gd name="connsiteY1" fmla="*/ 63857 h 127714"/>
              <a:gd name="connsiteX2" fmla="*/ 63857 w 127713"/>
              <a:gd name="connsiteY2" fmla="*/ 108840 h 127714"/>
              <a:gd name="connsiteX3" fmla="*/ 18874 w 127713"/>
              <a:gd name="connsiteY3" fmla="*/ 63857 h 127714"/>
              <a:gd name="connsiteX4" fmla="*/ 63857 w 127713"/>
              <a:gd name="connsiteY4" fmla="*/ 18874 h 127714"/>
              <a:gd name="connsiteX5" fmla="*/ 63857 w 127713"/>
              <a:gd name="connsiteY5" fmla="*/ 0 h 127714"/>
              <a:gd name="connsiteX6" fmla="*/ 0 w 127713"/>
              <a:gd name="connsiteY6" fmla="*/ 63857 h 127714"/>
              <a:gd name="connsiteX7" fmla="*/ 63857 w 127713"/>
              <a:gd name="connsiteY7" fmla="*/ 127714 h 127714"/>
              <a:gd name="connsiteX8" fmla="*/ 127713 w 127713"/>
              <a:gd name="connsiteY8" fmla="*/ 63857 h 127714"/>
              <a:gd name="connsiteX9" fmla="*/ 63857 w 127713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4">
                <a:moveTo>
                  <a:pt x="63857" y="18874"/>
                </a:moveTo>
                <a:cubicBezTo>
                  <a:pt x="88700" y="18874"/>
                  <a:pt x="108839" y="39014"/>
                  <a:pt x="108839" y="63857"/>
                </a:cubicBezTo>
                <a:cubicBezTo>
                  <a:pt x="108839" y="88700"/>
                  <a:pt x="88700" y="108840"/>
                  <a:pt x="63857" y="108840"/>
                </a:cubicBezTo>
                <a:cubicBezTo>
                  <a:pt x="39013" y="108840"/>
                  <a:pt x="18874" y="88700"/>
                  <a:pt x="18874" y="63857"/>
                </a:cubicBezTo>
                <a:cubicBezTo>
                  <a:pt x="18898" y="39024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4563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1B787A8-0D67-4B7E-9B48-86BD906AB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158B3569-73B2-4D05-8E95-886A6EE17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77CC08-307B-D04C-BE48-C7007CE7D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98246"/>
            <a:ext cx="4412419" cy="362621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400" b="1" i="0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MEAN &amp; TAILS OF VARIABLES</a:t>
            </a:r>
          </a:p>
        </p:txBody>
      </p:sp>
      <p:sp>
        <p:nvSpPr>
          <p:cNvPr id="14" name="Graphic 17">
            <a:extLst>
              <a:ext uri="{FF2B5EF4-FFF2-40B4-BE49-F238E27FC236}">
                <a16:creationId xmlns:a16="http://schemas.microsoft.com/office/drawing/2014/main" id="{B71758F4-3F46-45DA-8AC5-4E508DA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12034" y="1267063"/>
            <a:ext cx="139037" cy="139039"/>
          </a:xfrm>
          <a:custGeom>
            <a:avLst/>
            <a:gdLst>
              <a:gd name="connsiteX0" fmla="*/ 129600 w 139037"/>
              <a:gd name="connsiteY0" fmla="*/ 60082 h 139039"/>
              <a:gd name="connsiteX1" fmla="*/ 78955 w 139037"/>
              <a:gd name="connsiteY1" fmla="*/ 60082 h 139039"/>
              <a:gd name="connsiteX2" fmla="*/ 78955 w 139037"/>
              <a:gd name="connsiteY2" fmla="*/ 9437 h 139039"/>
              <a:gd name="connsiteX3" fmla="*/ 69519 w 139037"/>
              <a:gd name="connsiteY3" fmla="*/ 0 h 139039"/>
              <a:gd name="connsiteX4" fmla="*/ 60082 w 139037"/>
              <a:gd name="connsiteY4" fmla="*/ 9437 h 139039"/>
              <a:gd name="connsiteX5" fmla="*/ 60082 w 139037"/>
              <a:gd name="connsiteY5" fmla="*/ 60082 h 139039"/>
              <a:gd name="connsiteX6" fmla="*/ 9437 w 139037"/>
              <a:gd name="connsiteY6" fmla="*/ 60082 h 139039"/>
              <a:gd name="connsiteX7" fmla="*/ 0 w 139037"/>
              <a:gd name="connsiteY7" fmla="*/ 69520 h 139039"/>
              <a:gd name="connsiteX8" fmla="*/ 9437 w 139037"/>
              <a:gd name="connsiteY8" fmla="*/ 78957 h 139039"/>
              <a:gd name="connsiteX9" fmla="*/ 60082 w 139037"/>
              <a:gd name="connsiteY9" fmla="*/ 78957 h 139039"/>
              <a:gd name="connsiteX10" fmla="*/ 60082 w 139037"/>
              <a:gd name="connsiteY10" fmla="*/ 129602 h 139039"/>
              <a:gd name="connsiteX11" fmla="*/ 69519 w 139037"/>
              <a:gd name="connsiteY11" fmla="*/ 139039 h 139039"/>
              <a:gd name="connsiteX12" fmla="*/ 78955 w 139037"/>
              <a:gd name="connsiteY12" fmla="*/ 129602 h 139039"/>
              <a:gd name="connsiteX13" fmla="*/ 78955 w 139037"/>
              <a:gd name="connsiteY13" fmla="*/ 78957 h 139039"/>
              <a:gd name="connsiteX14" fmla="*/ 129600 w 139037"/>
              <a:gd name="connsiteY14" fmla="*/ 78957 h 139039"/>
              <a:gd name="connsiteX15" fmla="*/ 139037 w 139037"/>
              <a:gd name="connsiteY15" fmla="*/ 69520 h 139039"/>
              <a:gd name="connsiteX16" fmla="*/ 129600 w 139037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7" h="139039">
                <a:moveTo>
                  <a:pt x="129600" y="60082"/>
                </a:moveTo>
                <a:lnTo>
                  <a:pt x="78955" y="60082"/>
                </a:lnTo>
                <a:lnTo>
                  <a:pt x="78955" y="9437"/>
                </a:lnTo>
                <a:cubicBezTo>
                  <a:pt x="78955" y="4225"/>
                  <a:pt x="74730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7" y="139039"/>
                  <a:pt x="69519" y="139039"/>
                </a:cubicBezTo>
                <a:cubicBezTo>
                  <a:pt x="74730" y="139039"/>
                  <a:pt x="78955" y="134814"/>
                  <a:pt x="78955" y="129602"/>
                </a:cubicBezTo>
                <a:lnTo>
                  <a:pt x="78955" y="78957"/>
                </a:lnTo>
                <a:lnTo>
                  <a:pt x="129600" y="78957"/>
                </a:lnTo>
                <a:cubicBezTo>
                  <a:pt x="134812" y="78957"/>
                  <a:pt x="139037" y="74731"/>
                  <a:pt x="139037" y="69520"/>
                </a:cubicBezTo>
                <a:cubicBezTo>
                  <a:pt x="139037" y="64308"/>
                  <a:pt x="134812" y="60082"/>
                  <a:pt x="129600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47322" y="1589368"/>
            <a:ext cx="0" cy="5259754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AEABE285-559A-1C4F-B05E-6FCBBC8F34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86926" y="2792477"/>
            <a:ext cx="5569864" cy="2395041"/>
          </a:xfrm>
          <a:prstGeom prst="rect">
            <a:avLst/>
          </a:prstGeom>
        </p:spPr>
      </p:pic>
      <p:sp>
        <p:nvSpPr>
          <p:cNvPr id="18" name="Graphic 21">
            <a:extLst>
              <a:ext uri="{FF2B5EF4-FFF2-40B4-BE49-F238E27FC236}">
                <a16:creationId xmlns:a16="http://schemas.microsoft.com/office/drawing/2014/main" id="{8D61482F-F3C5-4D66-8C5D-C6BBE3E127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752801" y="1659316"/>
            <a:ext cx="127713" cy="127714"/>
          </a:xfrm>
          <a:custGeom>
            <a:avLst/>
            <a:gdLst>
              <a:gd name="connsiteX0" fmla="*/ 63857 w 127713"/>
              <a:gd name="connsiteY0" fmla="*/ 18874 h 127714"/>
              <a:gd name="connsiteX1" fmla="*/ 108839 w 127713"/>
              <a:gd name="connsiteY1" fmla="*/ 63857 h 127714"/>
              <a:gd name="connsiteX2" fmla="*/ 63857 w 127713"/>
              <a:gd name="connsiteY2" fmla="*/ 108840 h 127714"/>
              <a:gd name="connsiteX3" fmla="*/ 18874 w 127713"/>
              <a:gd name="connsiteY3" fmla="*/ 63857 h 127714"/>
              <a:gd name="connsiteX4" fmla="*/ 63857 w 127713"/>
              <a:gd name="connsiteY4" fmla="*/ 18874 h 127714"/>
              <a:gd name="connsiteX5" fmla="*/ 63857 w 127713"/>
              <a:gd name="connsiteY5" fmla="*/ 0 h 127714"/>
              <a:gd name="connsiteX6" fmla="*/ 0 w 127713"/>
              <a:gd name="connsiteY6" fmla="*/ 63857 h 127714"/>
              <a:gd name="connsiteX7" fmla="*/ 63857 w 127713"/>
              <a:gd name="connsiteY7" fmla="*/ 127714 h 127714"/>
              <a:gd name="connsiteX8" fmla="*/ 127713 w 127713"/>
              <a:gd name="connsiteY8" fmla="*/ 63857 h 127714"/>
              <a:gd name="connsiteX9" fmla="*/ 63857 w 127713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4">
                <a:moveTo>
                  <a:pt x="63857" y="18874"/>
                </a:moveTo>
                <a:cubicBezTo>
                  <a:pt x="88700" y="18874"/>
                  <a:pt x="108839" y="39014"/>
                  <a:pt x="108839" y="63857"/>
                </a:cubicBezTo>
                <a:cubicBezTo>
                  <a:pt x="108839" y="88700"/>
                  <a:pt x="88700" y="108840"/>
                  <a:pt x="63857" y="108840"/>
                </a:cubicBezTo>
                <a:cubicBezTo>
                  <a:pt x="39013" y="108840"/>
                  <a:pt x="18874" y="88700"/>
                  <a:pt x="18874" y="63857"/>
                </a:cubicBezTo>
                <a:cubicBezTo>
                  <a:pt x="18898" y="39024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024941"/>
      </p:ext>
    </p:extLst>
  </p:cSld>
  <p:clrMapOvr>
    <a:masterClrMapping/>
  </p:clrMapOvr>
</p:sld>
</file>

<file path=ppt/theme/theme1.xml><?xml version="1.0" encoding="utf-8"?>
<a:theme xmlns:a="http://schemas.openxmlformats.org/drawingml/2006/main" name="GradientVTI">
  <a:themeElements>
    <a:clrScheme name="Gradient">
      <a:dk1>
        <a:sysClr val="windowText" lastClr="000000"/>
      </a:dk1>
      <a:lt1>
        <a:sysClr val="window" lastClr="FFFFFF"/>
      </a:lt1>
      <a:dk2>
        <a:srgbClr val="10013F"/>
      </a:dk2>
      <a:lt2>
        <a:srgbClr val="F2F0FF"/>
      </a:lt2>
      <a:accent1>
        <a:srgbClr val="814DFF"/>
      </a:accent1>
      <a:accent2>
        <a:srgbClr val="243FFF"/>
      </a:accent2>
      <a:accent3>
        <a:srgbClr val="FF83B6"/>
      </a:accent3>
      <a:accent4>
        <a:srgbClr val="FF9022"/>
      </a:accent4>
      <a:accent5>
        <a:srgbClr val="FF1F85"/>
      </a:accent5>
      <a:accent6>
        <a:srgbClr val="1A98FF"/>
      </a:accent6>
      <a:hlink>
        <a:srgbClr val="0563C1"/>
      </a:hlink>
      <a:folHlink>
        <a:srgbClr val="954F72"/>
      </a:folHlink>
    </a:clrScheme>
    <a:fontScheme name="Univers">
      <a:majorFont>
        <a:latin typeface="Gill Sans Nova"/>
        <a:ea typeface=""/>
        <a:cs typeface=""/>
      </a:majorFont>
      <a:minorFont>
        <a:latin typeface="Gill Sans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radientVTI" id="{605F9078-86F9-4258-A3E1-F8EFF02AE8CC}" vid="{4848699B-BB01-41E3-9EC4-3D97DFE5292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</TotalTime>
  <Words>134</Words>
  <Application>Microsoft Macintosh PowerPoint</Application>
  <PresentationFormat>Widescreen</PresentationFormat>
  <Paragraphs>22</Paragraphs>
  <Slides>18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Gill Sans Nova</vt:lpstr>
      <vt:lpstr>GradientVTI</vt:lpstr>
      <vt:lpstr>Boston Housing veronica warren </vt:lpstr>
      <vt:lpstr>The 5 variables :  meDv - median value of owner-occupied homes in $1000's  Crim - per capita crime rate by town  rm - average number of rooms per dwelling   age - proportion of owner-occupied units built prior to 1940   tax - full-value property-tax rate per $10,000   rad - index of accessibility to radial highways </vt:lpstr>
      <vt:lpstr>Medv histogram</vt:lpstr>
      <vt:lpstr>Age histogram</vt:lpstr>
      <vt:lpstr>Crim histogram</vt:lpstr>
      <vt:lpstr>TAX HISTOGRAM</vt:lpstr>
      <vt:lpstr>RAD HISTOGRAM</vt:lpstr>
      <vt:lpstr>MEAN OF VARIABLES</vt:lpstr>
      <vt:lpstr>MEAN &amp; TAILS OF VARIABLES</vt:lpstr>
      <vt:lpstr>spread</vt:lpstr>
      <vt:lpstr>Standard deviation</vt:lpstr>
      <vt:lpstr>RM PMF</vt:lpstr>
      <vt:lpstr>MEDV PMF</vt:lpstr>
      <vt:lpstr>Cumulative distribution function (cdf)</vt:lpstr>
      <vt:lpstr>Scatter matrix</vt:lpstr>
      <vt:lpstr>Scatter plot 1   comparing MEDV &amp; RM variables</vt:lpstr>
      <vt:lpstr>Scatter plot 1  comparing MEDV &amp; RM variables</vt:lpstr>
      <vt:lpstr>Regression analysis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Term project dsc530 veronica warren November 18, 2020</dc:title>
  <dc:creator>Veronica Vente</dc:creator>
  <cp:lastModifiedBy>Veronica Vente</cp:lastModifiedBy>
  <cp:revision>5</cp:revision>
  <dcterms:created xsi:type="dcterms:W3CDTF">2020-11-18T17:42:53Z</dcterms:created>
  <dcterms:modified xsi:type="dcterms:W3CDTF">2022-08-13T18:22:56Z</dcterms:modified>
</cp:coreProperties>
</file>